
<file path=[Content_Types].xml><?xml version="1.0" encoding="utf-8"?>
<Types xmlns="http://schemas.openxmlformats.org/package/2006/content-types">
  <Default Extension="rels" ContentType="application/vnd.openxmlformats-package.relationships+xml"/>
  <Default Extension="xml" ContentType="application/xml"/>
  <Default Extension="mp4" ContentType="video/mp4"/>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Lst>
  <p:sldSz type="screen4x3" cy="6858000" cx="9144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fill>
          <a:solidFill>
            <a:schemeClr val="accent1"/>
          </a:solidFill>
        </a:fill>
      </a:tcStyle>
    </a:lastCol>
    <a:firstCol>
      <a:tcTxStyle b="on">
        <a:fontRef idx="minor">
          <a:prstClr val="black"/>
        </a:fontRef>
        <a:schemeClr val="lt1"/>
      </a:tcTxStyle>
      <a:tcStyle>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p:restoredLeft sz="32613"/>
    <p:restoredTop sz="94654"/>
  </p:normalViewPr>
  <p:slideViewPr>
    <p:cSldViewPr>
      <p:cViewPr varScale="1">
        <p:scale>
          <a:sx n="108" d="100"/>
          <a:sy n="108" d="100"/>
        </p:scale>
        <p:origin x="784" y="2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50" Type="http://schemas.openxmlformats.org/officeDocument/2006/relationships/tableStyles" Target="tableStyles.xml"/><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19" name=""/>
        <p:cNvGrpSpPr/>
        <p:nvPr/>
      </p:nvGrpSpPr>
      <p:grpSpPr>
        <a:xfrm>
          <a:off x="0" y="0"/>
          <a:ext cx="0" cy="0"/>
          <a:chOff x="0" y="0"/>
          <a:chExt cx="0" cy="0"/>
        </a:xfrm>
      </p:grpSpPr>
      <p:sp>
        <p:nvSpPr>
          <p:cNvPr id="1048740"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41"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42"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43"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44"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45"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type="title">
  <p:cSld name="Title Slide">
    <p:spTree>
      <p:nvGrpSpPr>
        <p:cNvPr id="23" name=""/>
        <p:cNvGrpSpPr/>
        <p:nvPr/>
      </p:nvGrpSpPr>
      <p:grpSpPr>
        <a:xfrm>
          <a:off x="0" y="0"/>
          <a:ext cx="0" cy="0"/>
          <a:chOff x="0" y="0"/>
          <a:chExt cx="0" cy="0"/>
        </a:xfrm>
      </p:grpSpPr>
      <p:sp>
        <p:nvSpPr>
          <p:cNvPr id="1048594" name="Rectangle 22"/>
          <p:cNvSpPr/>
          <p:nvPr/>
        </p:nvSpPr>
        <p:spPr>
          <a:xfrm flipV="1">
            <a:off x="5410182" y="3810000"/>
            <a:ext cx="3733819" cy="91087"/>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95" name="Rectangle 23"/>
          <p:cNvSpPr/>
          <p:nvPr/>
        </p:nvSpPr>
        <p:spPr>
          <a:xfrm flipV="1">
            <a:off x="5410200" y="3897010"/>
            <a:ext cx="3733801" cy="192024"/>
          </a:xfrm>
          <a:prstGeom prst="rect"/>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96" name="Rectangle 24"/>
          <p:cNvSpPr/>
          <p:nvPr/>
        </p:nvSpPr>
        <p:spPr>
          <a:xfrm flipV="1">
            <a:off x="5410200" y="4115167"/>
            <a:ext cx="3733801" cy="9144"/>
          </a:xfrm>
          <a:prstGeom prst="rect"/>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97" name="Rectangle 25"/>
          <p:cNvSpPr/>
          <p:nvPr/>
        </p:nvSpPr>
        <p:spPr>
          <a:xfrm flipV="1">
            <a:off x="5410200" y="4164403"/>
            <a:ext cx="1965960" cy="18288"/>
          </a:xfrm>
          <a:prstGeom prst="rect"/>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98" name="Rectangle 26"/>
          <p:cNvSpPr/>
          <p:nvPr/>
        </p:nvSpPr>
        <p:spPr>
          <a:xfrm flipV="1">
            <a:off x="5410200" y="4199572"/>
            <a:ext cx="1965960" cy="9144"/>
          </a:xfrm>
          <a:prstGeom prst="rect"/>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useBgFill="1">
        <p:nvSpPr>
          <p:cNvPr id="1048599"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useBgFill="1">
        <p:nvSpPr>
          <p:cNvPr id="1048600"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01" name="Rectangle 6"/>
          <p:cNvSpPr/>
          <p:nvPr/>
        </p:nvSpPr>
        <p:spPr>
          <a:xfrm>
            <a:off x="1" y="3649662"/>
            <a:ext cx="9144000" cy="244170"/>
          </a:xfrm>
          <a:prstGeom prst="rect"/>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02" name="Rectangle 9"/>
          <p:cNvSpPr/>
          <p:nvPr/>
        </p:nvSpPr>
        <p:spPr>
          <a:xfrm>
            <a:off x="0" y="3675527"/>
            <a:ext cx="9144001" cy="140677"/>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03" name="Rectangle 10"/>
          <p:cNvSpPr/>
          <p:nvPr/>
        </p:nvSpPr>
        <p:spPr>
          <a:xfrm flipV="1">
            <a:off x="6414051" y="3643090"/>
            <a:ext cx="2729950" cy="248432"/>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04" name="Rectangle 18"/>
          <p:cNvSpPr/>
          <p:nvPr/>
        </p:nvSpPr>
        <p:spPr>
          <a:xfrm>
            <a:off x="0" y="0"/>
            <a:ext cx="9144000" cy="3701700"/>
          </a:xfrm>
          <a:prstGeom prst="rect"/>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05"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a:t>Click to edit Master title style</a:t>
            </a:r>
          </a:p>
        </p:txBody>
      </p:sp>
      <p:sp>
        <p:nvSpPr>
          <p:cNvPr id="1048606" name="Subtitle 8"/>
          <p:cNvSpPr>
            <a:spLocks noGrp="1"/>
          </p:cNvSpPr>
          <p:nvPr>
            <p:ph type="subTitle" idx="1"/>
          </p:nvPr>
        </p:nvSpPr>
        <p:spPr>
          <a:xfrm>
            <a:off x="457200" y="3899938"/>
            <a:ext cx="4953000" cy="1752600"/>
          </a:xfrm>
        </p:spPr>
        <p:txBody>
          <a:bodyPr/>
          <a:lstStyle>
            <a:lvl1pPr algn="l" indent="0" marL="64008">
              <a:buNone/>
              <a:defRPr sz="2400">
                <a:solidFill>
                  <a:schemeClr val="tx2"/>
                </a:solidFill>
              </a:defRPr>
            </a:lvl1pPr>
            <a:lvl2pPr algn="ctr" indent="0" marL="457200">
              <a:buNone/>
            </a:lvl2pPr>
            <a:lvl3pPr algn="ctr" indent="0" marL="914400">
              <a:buNone/>
            </a:lvl3pPr>
            <a:lvl4pPr algn="ctr" indent="0" marL="1371600">
              <a:buNone/>
            </a:lvl4pPr>
            <a:lvl5pPr algn="ctr" indent="0" marL="1828800">
              <a:buNone/>
            </a:lvl5pPr>
            <a:lvl6pPr algn="ctr" indent="0" marL="2286000">
              <a:buNone/>
            </a:lvl6pPr>
            <a:lvl7pPr algn="ctr" indent="0" marL="2743200">
              <a:buNone/>
            </a:lvl7pPr>
            <a:lvl8pPr algn="ctr" indent="0" marL="3200400">
              <a:buNone/>
            </a:lvl8pPr>
            <a:lvl9pPr algn="ctr" indent="0" marL="3657600">
              <a:buNone/>
            </a:lvl9pPr>
          </a:lstStyle>
          <a:p>
            <a:r>
              <a:rPr kumimoji="0" lang="en-US"/>
              <a:t>Click to edit Master subtitle style</a:t>
            </a:r>
          </a:p>
        </p:txBody>
      </p:sp>
      <p:sp>
        <p:nvSpPr>
          <p:cNvPr id="1048607" name="Date Placeholder 27"/>
          <p:cNvSpPr>
            <a:spLocks noGrp="1"/>
          </p:cNvSpPr>
          <p:nvPr>
            <p:ph type="dt" sz="half" idx="10"/>
          </p:nvPr>
        </p:nvSpPr>
        <p:spPr>
          <a:xfrm>
            <a:off x="6705600" y="4206240"/>
            <a:ext cx="960120" cy="457200"/>
          </a:xfrm>
        </p:spPr>
        <p:txBody>
          <a:bodyPr/>
          <a:p>
            <a:fld id="{A8196FB1-CC2B-4041-BFBC-BFF0C5CBDA3C}" type="datetimeFigureOut">
              <a:rPr lang="en-US" smtClean="0"/>
              <a:t>8/3/23</a:t>
            </a:fld>
            <a:endParaRPr lang="en-US"/>
          </a:p>
        </p:txBody>
      </p:sp>
      <p:sp>
        <p:nvSpPr>
          <p:cNvPr id="1048608" name="Footer Placeholder 16"/>
          <p:cNvSpPr>
            <a:spLocks noGrp="1"/>
          </p:cNvSpPr>
          <p:nvPr>
            <p:ph type="ftr" sz="quarter" idx="11"/>
          </p:nvPr>
        </p:nvSpPr>
        <p:spPr>
          <a:xfrm>
            <a:off x="5410200" y="4205288"/>
            <a:ext cx="1295400" cy="457200"/>
          </a:xfrm>
        </p:spPr>
        <p:txBody>
          <a:bodyPr/>
          <a:p>
            <a:endParaRPr lang="en-US"/>
          </a:p>
        </p:txBody>
      </p:sp>
      <p:sp>
        <p:nvSpPr>
          <p:cNvPr id="104860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AD3E7658-3DA2-4A12-A341-0E2BE0CC8AA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112" name=""/>
        <p:cNvGrpSpPr/>
        <p:nvPr/>
      </p:nvGrpSpPr>
      <p:grpSpPr>
        <a:xfrm>
          <a:off x="0" y="0"/>
          <a:ext cx="0" cy="0"/>
          <a:chOff x="0" y="0"/>
          <a:chExt cx="0" cy="0"/>
        </a:xfrm>
      </p:grpSpPr>
      <p:sp>
        <p:nvSpPr>
          <p:cNvPr id="1048707" name="Title 1"/>
          <p:cNvSpPr>
            <a:spLocks noGrp="1"/>
          </p:cNvSpPr>
          <p:nvPr>
            <p:ph type="title"/>
          </p:nvPr>
        </p:nvSpPr>
        <p:spPr/>
        <p:txBody>
          <a:bodyPr/>
          <a:p>
            <a:r>
              <a:rPr kumimoji="0" lang="en-US"/>
              <a:t>Click to edit Master title style</a:t>
            </a:r>
          </a:p>
        </p:txBody>
      </p:sp>
      <p:sp>
        <p:nvSpPr>
          <p:cNvPr id="1048708" name="Vertical Text Placeholder 2"/>
          <p:cNvSpPr>
            <a:spLocks noGrp="1"/>
          </p:cNvSpPr>
          <p:nvPr>
            <p:ph type="body" orient="vert" idx="1"/>
          </p:nvPr>
        </p:nvSpPr>
        <p:spPr/>
        <p:txBody>
          <a:bodyPr vert="eaVert"/>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09" name="Date Placeholder 3"/>
          <p:cNvSpPr>
            <a:spLocks noGrp="1"/>
          </p:cNvSpPr>
          <p:nvPr>
            <p:ph type="dt" sz="half" idx="10"/>
          </p:nvPr>
        </p:nvSpPr>
        <p:spPr/>
        <p:txBody>
          <a:bodyPr/>
          <a:p>
            <a:fld id="{A8196FB1-CC2B-4041-BFBC-BFF0C5CBDA3C}" type="datetimeFigureOut">
              <a:rPr lang="en-US" smtClean="0"/>
              <a:t>8/3/23</a:t>
            </a:fld>
            <a:endParaRPr lang="en-US"/>
          </a:p>
        </p:txBody>
      </p:sp>
      <p:sp>
        <p:nvSpPr>
          <p:cNvPr id="1048710" name="Footer Placeholder 4"/>
          <p:cNvSpPr>
            <a:spLocks noGrp="1"/>
          </p:cNvSpPr>
          <p:nvPr>
            <p:ph type="ftr" sz="quarter" idx="11"/>
          </p:nvPr>
        </p:nvSpPr>
        <p:spPr/>
        <p:txBody>
          <a:bodyPr/>
          <a:p>
            <a:endParaRPr lang="en-US"/>
          </a:p>
        </p:txBody>
      </p:sp>
      <p:sp>
        <p:nvSpPr>
          <p:cNvPr id="1048711" name="Slide Number Placeholder 5"/>
          <p:cNvSpPr>
            <a:spLocks noGrp="1"/>
          </p:cNvSpPr>
          <p:nvPr>
            <p:ph type="sldNum" sz="quarter" idx="12"/>
          </p:nvPr>
        </p:nvSpPr>
        <p:spPr/>
        <p:txBody>
          <a:bodyPr/>
          <a:p>
            <a:fld id="{AD3E7658-3DA2-4A12-A341-0E2BE0CC8AA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110" name=""/>
        <p:cNvGrpSpPr/>
        <p:nvPr/>
      </p:nvGrpSpPr>
      <p:grpSpPr>
        <a:xfrm>
          <a:off x="0" y="0"/>
          <a:ext cx="0" cy="0"/>
          <a:chOff x="0" y="0"/>
          <a:chExt cx="0" cy="0"/>
        </a:xfrm>
      </p:grpSpPr>
      <p:sp>
        <p:nvSpPr>
          <p:cNvPr id="1048696" name="Vertical Title 1"/>
          <p:cNvSpPr>
            <a:spLocks noGrp="1"/>
          </p:cNvSpPr>
          <p:nvPr>
            <p:ph type="title" orient="vert"/>
          </p:nvPr>
        </p:nvSpPr>
        <p:spPr>
          <a:xfrm>
            <a:off x="6781800" y="1143000"/>
            <a:ext cx="1905000" cy="5486400"/>
          </a:xfrm>
        </p:spPr>
        <p:txBody>
          <a:bodyPr vert="eaVert"/>
          <a:p>
            <a:r>
              <a:rPr kumimoji="0" lang="en-US"/>
              <a:t>Click to edit Master title style</a:t>
            </a:r>
          </a:p>
        </p:txBody>
      </p:sp>
      <p:sp>
        <p:nvSpPr>
          <p:cNvPr id="1048697" name="Vertical Text Placeholder 2"/>
          <p:cNvSpPr>
            <a:spLocks noGrp="1"/>
          </p:cNvSpPr>
          <p:nvPr>
            <p:ph type="body" orient="vert" idx="1"/>
          </p:nvPr>
        </p:nvSpPr>
        <p:spPr>
          <a:xfrm>
            <a:off x="457200" y="1143000"/>
            <a:ext cx="6248400" cy="5486400"/>
          </a:xfrm>
        </p:spPr>
        <p:txBody>
          <a:bodyPr vert="eaVert"/>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698" name="Date Placeholder 3"/>
          <p:cNvSpPr>
            <a:spLocks noGrp="1"/>
          </p:cNvSpPr>
          <p:nvPr>
            <p:ph type="dt" sz="half" idx="10"/>
          </p:nvPr>
        </p:nvSpPr>
        <p:spPr/>
        <p:txBody>
          <a:bodyPr/>
          <a:p>
            <a:fld id="{A8196FB1-CC2B-4041-BFBC-BFF0C5CBDA3C}" type="datetimeFigureOut">
              <a:rPr lang="en-US" smtClean="0"/>
              <a:t>8/3/23</a:t>
            </a:fld>
            <a:endParaRPr lang="en-US"/>
          </a:p>
        </p:txBody>
      </p:sp>
      <p:sp>
        <p:nvSpPr>
          <p:cNvPr id="1048699" name="Footer Placeholder 4"/>
          <p:cNvSpPr>
            <a:spLocks noGrp="1"/>
          </p:cNvSpPr>
          <p:nvPr>
            <p:ph type="ftr" sz="quarter" idx="11"/>
          </p:nvPr>
        </p:nvSpPr>
        <p:spPr/>
        <p:txBody>
          <a:bodyPr/>
          <a:p>
            <a:endParaRPr lang="en-US"/>
          </a:p>
        </p:txBody>
      </p:sp>
      <p:sp>
        <p:nvSpPr>
          <p:cNvPr id="1048700" name="Slide Number Placeholder 5"/>
          <p:cNvSpPr>
            <a:spLocks noGrp="1"/>
          </p:cNvSpPr>
          <p:nvPr>
            <p:ph type="sldNum" sz="quarter" idx="12"/>
          </p:nvPr>
        </p:nvSpPr>
        <p:spPr/>
        <p:txBody>
          <a:bodyPr/>
          <a:p>
            <a:fld id="{AD3E7658-3DA2-4A12-A341-0E2BE0CC8AA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62" name=""/>
        <p:cNvGrpSpPr/>
        <p:nvPr/>
      </p:nvGrpSpPr>
      <p:grpSpPr>
        <a:xfrm>
          <a:off x="0" y="0"/>
          <a:ext cx="0" cy="0"/>
          <a:chOff x="0" y="0"/>
          <a:chExt cx="0" cy="0"/>
        </a:xfrm>
      </p:grpSpPr>
      <p:sp>
        <p:nvSpPr>
          <p:cNvPr id="1048611" name="Title 1"/>
          <p:cNvSpPr>
            <a:spLocks noGrp="1"/>
          </p:cNvSpPr>
          <p:nvPr>
            <p:ph type="title"/>
          </p:nvPr>
        </p:nvSpPr>
        <p:spPr/>
        <p:txBody>
          <a:bodyPr/>
          <a:p>
            <a:r>
              <a:rPr kumimoji="0" lang="en-US"/>
              <a:t>Click to edit Master title style</a:t>
            </a:r>
          </a:p>
        </p:txBody>
      </p:sp>
      <p:sp>
        <p:nvSpPr>
          <p:cNvPr id="1048612" name="Content Placeholder 2"/>
          <p:cNvSpPr>
            <a:spLocks noGrp="1"/>
          </p:cNvSpPr>
          <p:nvPr>
            <p:ph idx="1"/>
          </p:nvPr>
        </p:nvSpPr>
        <p:spPr/>
        <p:txBody>
          <a:bodyPr/>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613" name="Date Placeholder 3"/>
          <p:cNvSpPr>
            <a:spLocks noGrp="1"/>
          </p:cNvSpPr>
          <p:nvPr>
            <p:ph type="dt" sz="half" idx="10"/>
          </p:nvPr>
        </p:nvSpPr>
        <p:spPr/>
        <p:txBody>
          <a:bodyPr/>
          <a:p>
            <a:fld id="{A8196FB1-CC2B-4041-BFBC-BFF0C5CBDA3C}" type="datetimeFigureOut">
              <a:rPr lang="en-US" smtClean="0"/>
              <a:t>8/3/23</a:t>
            </a:fld>
            <a:endParaRPr lang="en-US"/>
          </a:p>
        </p:txBody>
      </p:sp>
      <p:sp>
        <p:nvSpPr>
          <p:cNvPr id="1048614" name="Footer Placeholder 4"/>
          <p:cNvSpPr>
            <a:spLocks noGrp="1"/>
          </p:cNvSpPr>
          <p:nvPr>
            <p:ph type="ftr" sz="quarter" idx="11"/>
          </p:nvPr>
        </p:nvSpPr>
        <p:spPr/>
        <p:txBody>
          <a:bodyPr/>
          <a:p>
            <a:endParaRPr lang="en-US"/>
          </a:p>
        </p:txBody>
      </p:sp>
      <p:sp>
        <p:nvSpPr>
          <p:cNvPr id="1048615" name="Slide Number Placeholder 5"/>
          <p:cNvSpPr>
            <a:spLocks noGrp="1"/>
          </p:cNvSpPr>
          <p:nvPr>
            <p:ph type="sldNum" sz="quarter" idx="12"/>
          </p:nvPr>
        </p:nvSpPr>
        <p:spPr/>
        <p:txBody>
          <a:bodyPr/>
          <a:p>
            <a:fld id="{AD3E7658-3DA2-4A12-A341-0E2BE0CC8AA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113" name=""/>
        <p:cNvGrpSpPr/>
        <p:nvPr/>
      </p:nvGrpSpPr>
      <p:grpSpPr>
        <a:xfrm>
          <a:off x="0" y="0"/>
          <a:ext cx="0" cy="0"/>
          <a:chOff x="0" y="0"/>
          <a:chExt cx="0" cy="0"/>
        </a:xfrm>
      </p:grpSpPr>
      <p:sp>
        <p:nvSpPr>
          <p:cNvPr id="1048712" name="Title 1"/>
          <p:cNvSpPr>
            <a:spLocks noGrp="1"/>
          </p:cNvSpPr>
          <p:nvPr>
            <p:ph type="title"/>
          </p:nvPr>
        </p:nvSpPr>
        <p:spPr>
          <a:xfrm>
            <a:off x="722313" y="1981200"/>
            <a:ext cx="7772400" cy="1362075"/>
          </a:xfrm>
        </p:spPr>
        <p:txBody>
          <a:bodyPr anchor="b">
            <a:noAutofit/>
          </a:bodyPr>
          <a:lstStyle>
            <a:lvl1pPr algn="l">
              <a:buNone/>
              <a:defRPr baseline="0" b="1" cap="none" sz="4300">
                <a:ln w="12700">
                  <a:solidFill>
                    <a:schemeClr val="accent2">
                      <a:shade val="90000"/>
                      <a:satMod val="150000"/>
                    </a:schemeClr>
                  </a:solidFill>
                </a:ln>
                <a:solidFill>
                  <a:srgbClr val="FFFFFF"/>
                </a:solidFill>
                <a:effectLst>
                  <a:outerShdw algn="tl" blurRad="38100" dir="5400000" dist="38100" rotWithShape="0">
                    <a:srgbClr val="000000">
                      <a:alpha val="25000"/>
                    </a:srgbClr>
                  </a:outerShdw>
                </a:effectLst>
              </a:defRPr>
            </a:lvl1pPr>
          </a:lstStyle>
          <a:p>
            <a:r>
              <a:rPr kumimoji="0" lang="en-US"/>
              <a:t>Click to edit Master title style</a:t>
            </a:r>
          </a:p>
        </p:txBody>
      </p:sp>
      <p:sp>
        <p:nvSpPr>
          <p:cNvPr id="1048713" name="Text Placeholder 2"/>
          <p:cNvSpPr>
            <a:spLocks noGrp="1"/>
          </p:cNvSpPr>
          <p:nvPr>
            <p:ph type="body" idx="1"/>
          </p:nvPr>
        </p:nvSpPr>
        <p:spPr>
          <a:xfrm>
            <a:off x="722313" y="3367088"/>
            <a:ext cx="7772400" cy="1509712"/>
          </a:xfrm>
        </p:spPr>
        <p:txBody>
          <a:bodyPr anchor="t"/>
          <a:lstStyle>
            <a:lvl1pPr indent="0" marL="45720">
              <a:buNone/>
              <a:defRPr b="0" sz="21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eaLnBrk="1" hangingPunct="1" latinLnBrk="0" lvl="0"/>
            <a:r>
              <a:rPr kumimoji="0" lang="en-US"/>
              <a:t>Click to edit Master text styles</a:t>
            </a:r>
          </a:p>
        </p:txBody>
      </p:sp>
      <p:sp>
        <p:nvSpPr>
          <p:cNvPr id="1048714" name="Date Placeholder 3"/>
          <p:cNvSpPr>
            <a:spLocks noGrp="1"/>
          </p:cNvSpPr>
          <p:nvPr>
            <p:ph type="dt" sz="half" idx="10"/>
          </p:nvPr>
        </p:nvSpPr>
        <p:spPr/>
        <p:txBody>
          <a:bodyPr/>
          <a:p>
            <a:fld id="{A8196FB1-CC2B-4041-BFBC-BFF0C5CBDA3C}" type="datetimeFigureOut">
              <a:rPr lang="en-US" smtClean="0"/>
              <a:t>8/3/23</a:t>
            </a:fld>
            <a:endParaRPr lang="en-US"/>
          </a:p>
        </p:txBody>
      </p:sp>
      <p:sp>
        <p:nvSpPr>
          <p:cNvPr id="1048715" name="Footer Placeholder 4"/>
          <p:cNvSpPr>
            <a:spLocks noGrp="1"/>
          </p:cNvSpPr>
          <p:nvPr>
            <p:ph type="ftr" sz="quarter" idx="11"/>
          </p:nvPr>
        </p:nvSpPr>
        <p:spPr/>
        <p:txBody>
          <a:bodyPr/>
          <a:p>
            <a:endParaRPr lang="en-US"/>
          </a:p>
        </p:txBody>
      </p:sp>
      <p:sp>
        <p:nvSpPr>
          <p:cNvPr id="1048716" name="Slide Number Placeholder 5"/>
          <p:cNvSpPr>
            <a:spLocks noGrp="1"/>
          </p:cNvSpPr>
          <p:nvPr>
            <p:ph type="sldNum" sz="quarter" idx="12"/>
          </p:nvPr>
        </p:nvSpPr>
        <p:spPr/>
        <p:txBody>
          <a:bodyPr/>
          <a:p>
            <a:fld id="{AD3E7658-3DA2-4A12-A341-0E2BE0CC8AA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114" name=""/>
        <p:cNvGrpSpPr/>
        <p:nvPr/>
      </p:nvGrpSpPr>
      <p:grpSpPr>
        <a:xfrm>
          <a:off x="0" y="0"/>
          <a:ext cx="0" cy="0"/>
          <a:chOff x="0" y="0"/>
          <a:chExt cx="0" cy="0"/>
        </a:xfrm>
      </p:grpSpPr>
      <p:sp>
        <p:nvSpPr>
          <p:cNvPr id="1048717" name="Title 1"/>
          <p:cNvSpPr>
            <a:spLocks noGrp="1"/>
          </p:cNvSpPr>
          <p:nvPr>
            <p:ph type="title"/>
          </p:nvPr>
        </p:nvSpPr>
        <p:spPr/>
        <p:txBody>
          <a:bodyPr/>
          <a:p>
            <a:r>
              <a:rPr kumimoji="0" lang="en-US"/>
              <a:t>Click to edit Master title style</a:t>
            </a:r>
          </a:p>
        </p:txBody>
      </p:sp>
      <p:sp>
        <p:nvSpPr>
          <p:cNvPr id="1048718"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19"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20" name="Date Placeholder 4"/>
          <p:cNvSpPr>
            <a:spLocks noGrp="1"/>
          </p:cNvSpPr>
          <p:nvPr>
            <p:ph type="dt" sz="half" idx="10"/>
          </p:nvPr>
        </p:nvSpPr>
        <p:spPr/>
        <p:txBody>
          <a:bodyPr/>
          <a:p>
            <a:fld id="{A8196FB1-CC2B-4041-BFBC-BFF0C5CBDA3C}" type="datetimeFigureOut">
              <a:rPr lang="en-US" smtClean="0"/>
              <a:t>8/3/23</a:t>
            </a:fld>
            <a:endParaRPr lang="en-US"/>
          </a:p>
        </p:txBody>
      </p:sp>
      <p:sp>
        <p:nvSpPr>
          <p:cNvPr id="1048721" name="Footer Placeholder 5"/>
          <p:cNvSpPr>
            <a:spLocks noGrp="1"/>
          </p:cNvSpPr>
          <p:nvPr>
            <p:ph type="ftr" sz="quarter" idx="11"/>
          </p:nvPr>
        </p:nvSpPr>
        <p:spPr/>
        <p:txBody>
          <a:bodyPr/>
          <a:p>
            <a:endParaRPr lang="en-US"/>
          </a:p>
        </p:txBody>
      </p:sp>
      <p:sp>
        <p:nvSpPr>
          <p:cNvPr id="1048722" name="Slide Number Placeholder 6"/>
          <p:cNvSpPr>
            <a:spLocks noGrp="1"/>
          </p:cNvSpPr>
          <p:nvPr>
            <p:ph type="sldNum" sz="quarter" idx="12"/>
          </p:nvPr>
        </p:nvSpPr>
        <p:spPr/>
        <p:txBody>
          <a:bodyPr/>
          <a:p>
            <a:fld id="{AD3E7658-3DA2-4A12-A341-0E2BE0CC8AA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115" name=""/>
        <p:cNvGrpSpPr/>
        <p:nvPr/>
      </p:nvGrpSpPr>
      <p:grpSpPr>
        <a:xfrm>
          <a:off x="0" y="0"/>
          <a:ext cx="0" cy="0"/>
          <a:chOff x="0" y="0"/>
          <a:chExt cx="0" cy="0"/>
        </a:xfrm>
      </p:grpSpPr>
      <p:sp>
        <p:nvSpPr>
          <p:cNvPr id="1048723" name="Title 1"/>
          <p:cNvSpPr>
            <a:spLocks noGrp="1"/>
          </p:cNvSpPr>
          <p:nvPr>
            <p:ph type="title"/>
          </p:nvPr>
        </p:nvSpPr>
        <p:spPr>
          <a:xfrm>
            <a:off x="381000" y="1143000"/>
            <a:ext cx="8382000" cy="1069848"/>
          </a:xfrm>
        </p:spPr>
        <p:txBody>
          <a:bodyPr anchor="ctr"/>
          <a:lstStyle>
            <a:lvl1pPr>
              <a:defRPr baseline="0" b="0" cap="none" sz="4000" i="0"/>
            </a:lvl1pPr>
          </a:lstStyle>
          <a:p>
            <a:r>
              <a:rPr kumimoji="0" lang="en-US"/>
              <a:t>Click to edit Master title style</a:t>
            </a:r>
          </a:p>
        </p:txBody>
      </p:sp>
      <p:sp>
        <p:nvSpPr>
          <p:cNvPr id="1048724"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indent="0" marL="45720">
              <a:buNone/>
              <a:defRPr b="1" sz="1900">
                <a:solidFill>
                  <a:schemeClr val="tx1">
                    <a:tint val="95000"/>
                  </a:schemeClr>
                </a:solidFill>
              </a:defRPr>
            </a:lvl1pPr>
            <a:lvl2pPr>
              <a:buNone/>
              <a:defRPr b="1" sz="2000"/>
            </a:lvl2pPr>
            <a:lvl3pPr>
              <a:buNone/>
              <a:defRPr b="1" sz="1800"/>
            </a:lvl3pPr>
            <a:lvl4pPr>
              <a:buNone/>
              <a:defRPr b="1" sz="1600"/>
            </a:lvl4pPr>
            <a:lvl5pPr>
              <a:buNone/>
              <a:defRPr b="1" sz="1600"/>
            </a:lvl5pPr>
          </a:lstStyle>
          <a:p>
            <a:pPr eaLnBrk="1" hangingPunct="1" latinLnBrk="0" lvl="0"/>
            <a:r>
              <a:rPr kumimoji="0" lang="en-US"/>
              <a:t>Click to edit Master text styles</a:t>
            </a:r>
          </a:p>
        </p:txBody>
      </p:sp>
      <p:sp>
        <p:nvSpPr>
          <p:cNvPr id="1048725"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indent="0" marL="45720">
              <a:buNone/>
              <a:defRPr b="1" sz="1900">
                <a:solidFill>
                  <a:schemeClr val="tx1">
                    <a:tint val="95000"/>
                  </a:schemeClr>
                </a:solidFill>
              </a:defRPr>
            </a:lvl1pPr>
            <a:lvl2pPr>
              <a:buNone/>
              <a:defRPr b="1" sz="2000"/>
            </a:lvl2pPr>
            <a:lvl3pPr>
              <a:buNone/>
              <a:defRPr b="1" sz="1800"/>
            </a:lvl3pPr>
            <a:lvl4pPr>
              <a:buNone/>
              <a:defRPr b="1" sz="1600"/>
            </a:lvl4pPr>
            <a:lvl5pPr>
              <a:buNone/>
              <a:defRPr b="1" sz="1600"/>
            </a:lvl5pPr>
          </a:lstStyle>
          <a:p>
            <a:pPr eaLnBrk="1" hangingPunct="1" latinLnBrk="0" lvl="0"/>
            <a:r>
              <a:rPr kumimoji="0" lang="en-US"/>
              <a:t>Click to edit Master text styles</a:t>
            </a:r>
          </a:p>
        </p:txBody>
      </p:sp>
      <p:sp>
        <p:nvSpPr>
          <p:cNvPr id="1048726"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27"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28" name="Date Placeholder 25"/>
          <p:cNvSpPr>
            <a:spLocks noGrp="1"/>
          </p:cNvSpPr>
          <p:nvPr>
            <p:ph type="dt" sz="half" idx="10"/>
          </p:nvPr>
        </p:nvSpPr>
        <p:spPr/>
        <p:txBody>
          <a:bodyPr rtlCol="0"/>
          <a:p>
            <a:fld id="{A8196FB1-CC2B-4041-BFBC-BFF0C5CBDA3C}" type="datetimeFigureOut">
              <a:rPr lang="en-US" smtClean="0"/>
              <a:t>8/3/23</a:t>
            </a:fld>
            <a:endParaRPr lang="en-US"/>
          </a:p>
        </p:txBody>
      </p:sp>
      <p:sp>
        <p:nvSpPr>
          <p:cNvPr id="1048729" name="Slide Number Placeholder 26"/>
          <p:cNvSpPr>
            <a:spLocks noGrp="1"/>
          </p:cNvSpPr>
          <p:nvPr>
            <p:ph type="sldNum" sz="quarter" idx="11"/>
          </p:nvPr>
        </p:nvSpPr>
        <p:spPr/>
        <p:txBody>
          <a:bodyPr rtlCol="0"/>
          <a:p>
            <a:fld id="{AD3E7658-3DA2-4A12-A341-0E2BE0CC8AA5}" type="slidenum">
              <a:rPr lang="en-US" smtClean="0"/>
              <a:t>‹#›</a:t>
            </a:fld>
            <a:endParaRPr lang="en-US"/>
          </a:p>
        </p:txBody>
      </p:sp>
      <p:sp>
        <p:nvSpPr>
          <p:cNvPr id="1048730" name="Footer Placeholder 27"/>
          <p:cNvSpPr>
            <a:spLocks noGrp="1"/>
          </p:cNvSpPr>
          <p:nvPr>
            <p:ph type="ftr" sz="quarter" idx="12"/>
          </p:nvPr>
        </p:nvSpPr>
        <p:spPr/>
        <p:txBody>
          <a:bodyPr rtlCol="0"/>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109" name=""/>
        <p:cNvGrpSpPr/>
        <p:nvPr/>
      </p:nvGrpSpPr>
      <p:grpSpPr>
        <a:xfrm>
          <a:off x="0" y="0"/>
          <a:ext cx="0" cy="0"/>
          <a:chOff x="0" y="0"/>
          <a:chExt cx="0" cy="0"/>
        </a:xfrm>
      </p:grpSpPr>
      <p:sp>
        <p:nvSpPr>
          <p:cNvPr id="104869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a:t>Click to edit Master title style</a:t>
            </a:r>
          </a:p>
        </p:txBody>
      </p:sp>
      <p:sp>
        <p:nvSpPr>
          <p:cNvPr id="1048693" name="Date Placeholder 2"/>
          <p:cNvSpPr>
            <a:spLocks noGrp="1"/>
          </p:cNvSpPr>
          <p:nvPr>
            <p:ph type="dt" sz="half" idx="10"/>
          </p:nvPr>
        </p:nvSpPr>
        <p:spPr>
          <a:xfrm>
            <a:off x="6583680" y="612648"/>
            <a:ext cx="957264" cy="457200"/>
          </a:xfrm>
        </p:spPr>
        <p:txBody>
          <a:bodyPr/>
          <a:p>
            <a:fld id="{A8196FB1-CC2B-4041-BFBC-BFF0C5CBDA3C}" type="datetimeFigureOut">
              <a:rPr lang="en-US" smtClean="0"/>
              <a:t>8/3/23</a:t>
            </a:fld>
            <a:endParaRPr lang="en-US"/>
          </a:p>
        </p:txBody>
      </p:sp>
      <p:sp>
        <p:nvSpPr>
          <p:cNvPr id="1048694" name="Footer Placeholder 3"/>
          <p:cNvSpPr>
            <a:spLocks noGrp="1"/>
          </p:cNvSpPr>
          <p:nvPr>
            <p:ph type="ftr" sz="quarter" idx="11"/>
          </p:nvPr>
        </p:nvSpPr>
        <p:spPr>
          <a:xfrm>
            <a:off x="5257800" y="612648"/>
            <a:ext cx="1325880" cy="457200"/>
          </a:xfrm>
        </p:spPr>
        <p:txBody>
          <a:bodyPr/>
          <a:p>
            <a:endParaRPr lang="en-US"/>
          </a:p>
        </p:txBody>
      </p:sp>
      <p:sp>
        <p:nvSpPr>
          <p:cNvPr id="1048695" name="Slide Number Placeholder 4"/>
          <p:cNvSpPr>
            <a:spLocks noGrp="1"/>
          </p:cNvSpPr>
          <p:nvPr>
            <p:ph type="sldNum" sz="quarter" idx="12"/>
          </p:nvPr>
        </p:nvSpPr>
        <p:spPr>
          <a:xfrm>
            <a:off x="8174736" y="2272"/>
            <a:ext cx="762000" cy="365760"/>
          </a:xfrm>
        </p:spPr>
        <p:txBody>
          <a:bodyPr/>
          <a:p>
            <a:fld id="{AD3E7658-3DA2-4A12-A341-0E2BE0CC8AA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116" name=""/>
        <p:cNvGrpSpPr/>
        <p:nvPr/>
      </p:nvGrpSpPr>
      <p:grpSpPr>
        <a:xfrm>
          <a:off x="0" y="0"/>
          <a:ext cx="0" cy="0"/>
          <a:chOff x="0" y="0"/>
          <a:chExt cx="0" cy="0"/>
        </a:xfrm>
      </p:grpSpPr>
      <p:sp>
        <p:nvSpPr>
          <p:cNvPr id="1048731" name="Date Placeholder 1"/>
          <p:cNvSpPr>
            <a:spLocks noGrp="1"/>
          </p:cNvSpPr>
          <p:nvPr>
            <p:ph type="dt" sz="half" idx="10"/>
          </p:nvPr>
        </p:nvSpPr>
        <p:spPr/>
        <p:txBody>
          <a:bodyPr/>
          <a:p>
            <a:fld id="{A8196FB1-CC2B-4041-BFBC-BFF0C5CBDA3C}" type="datetimeFigureOut">
              <a:rPr lang="en-US" smtClean="0"/>
              <a:t>8/3/23</a:t>
            </a:fld>
            <a:endParaRPr lang="en-US"/>
          </a:p>
        </p:txBody>
      </p:sp>
      <p:sp>
        <p:nvSpPr>
          <p:cNvPr id="1048732" name="Footer Placeholder 2"/>
          <p:cNvSpPr>
            <a:spLocks noGrp="1"/>
          </p:cNvSpPr>
          <p:nvPr>
            <p:ph type="ftr" sz="quarter" idx="11"/>
          </p:nvPr>
        </p:nvSpPr>
        <p:spPr/>
        <p:txBody>
          <a:bodyPr/>
          <a:p>
            <a:endParaRPr lang="en-US"/>
          </a:p>
        </p:txBody>
      </p:sp>
      <p:sp>
        <p:nvSpPr>
          <p:cNvPr id="1048733" name="Slide Number Placeholder 3"/>
          <p:cNvSpPr>
            <a:spLocks noGrp="1"/>
          </p:cNvSpPr>
          <p:nvPr>
            <p:ph type="sldNum" sz="quarter" idx="12"/>
          </p:nvPr>
        </p:nvSpPr>
        <p:spPr/>
        <p:txBody>
          <a:bodyPr/>
          <a:p>
            <a:fld id="{AD3E7658-3DA2-4A12-A341-0E2BE0CC8AA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117" name=""/>
        <p:cNvGrpSpPr/>
        <p:nvPr/>
      </p:nvGrpSpPr>
      <p:grpSpPr>
        <a:xfrm>
          <a:off x="0" y="0"/>
          <a:ext cx="0" cy="0"/>
          <a:chOff x="0" y="0"/>
          <a:chExt cx="0" cy="0"/>
        </a:xfrm>
      </p:grpSpPr>
      <p:sp>
        <p:nvSpPr>
          <p:cNvPr id="1048734" name="Title 1"/>
          <p:cNvSpPr>
            <a:spLocks noGrp="1"/>
          </p:cNvSpPr>
          <p:nvPr>
            <p:ph type="title"/>
          </p:nvPr>
        </p:nvSpPr>
        <p:spPr>
          <a:xfrm>
            <a:off x="5353496" y="1101970"/>
            <a:ext cx="3383280" cy="877824"/>
          </a:xfrm>
        </p:spPr>
        <p:txBody>
          <a:bodyPr anchor="b"/>
          <a:lstStyle>
            <a:lvl1pPr algn="l">
              <a:buNone/>
              <a:defRPr b="1" sz="1800"/>
            </a:lvl1pPr>
          </a:lstStyle>
          <a:p>
            <a:r>
              <a:rPr kumimoji="0" lang="en-US"/>
              <a:t>Click to edit Master title style</a:t>
            </a:r>
          </a:p>
        </p:txBody>
      </p:sp>
      <p:sp>
        <p:nvSpPr>
          <p:cNvPr id="1048735" name="Text Placeholder 2"/>
          <p:cNvSpPr>
            <a:spLocks noGrp="1"/>
          </p:cNvSpPr>
          <p:nvPr>
            <p:ph type="body" idx="2"/>
          </p:nvPr>
        </p:nvSpPr>
        <p:spPr>
          <a:xfrm>
            <a:off x="5353496" y="2010727"/>
            <a:ext cx="3383280" cy="4617720"/>
          </a:xfrm>
        </p:spPr>
        <p:txBody>
          <a:bodyPr/>
          <a:lstStyle>
            <a:lvl1pPr indent="0" marL="9144">
              <a:buNone/>
              <a:defRPr sz="1400"/>
            </a:lvl1pPr>
            <a:lvl2pPr>
              <a:buNone/>
              <a:defRPr sz="1200"/>
            </a:lvl2pPr>
            <a:lvl3pPr>
              <a:buNone/>
              <a:defRPr sz="1000"/>
            </a:lvl3pPr>
            <a:lvl4pPr>
              <a:buNone/>
              <a:defRPr sz="900"/>
            </a:lvl4pPr>
            <a:lvl5pPr>
              <a:buNone/>
              <a:defRPr sz="900"/>
            </a:lvl5pPr>
          </a:lstStyle>
          <a:p>
            <a:pPr eaLnBrk="1" hangingPunct="1" latinLnBrk="0" lvl="0"/>
            <a:r>
              <a:rPr kumimoji="0" lang="en-US"/>
              <a:t>Click to edit Master text styles</a:t>
            </a:r>
          </a:p>
        </p:txBody>
      </p:sp>
      <p:sp>
        <p:nvSpPr>
          <p:cNvPr id="1048736"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37" name="Date Placeholder 4"/>
          <p:cNvSpPr>
            <a:spLocks noGrp="1"/>
          </p:cNvSpPr>
          <p:nvPr>
            <p:ph type="dt" sz="half" idx="10"/>
          </p:nvPr>
        </p:nvSpPr>
        <p:spPr/>
        <p:txBody>
          <a:bodyPr/>
          <a:p>
            <a:fld id="{A8196FB1-CC2B-4041-BFBC-BFF0C5CBDA3C}" type="datetimeFigureOut">
              <a:rPr lang="en-US" smtClean="0"/>
              <a:t>8/3/23</a:t>
            </a:fld>
            <a:endParaRPr lang="en-US"/>
          </a:p>
        </p:txBody>
      </p:sp>
      <p:sp>
        <p:nvSpPr>
          <p:cNvPr id="1048738" name="Footer Placeholder 5"/>
          <p:cNvSpPr>
            <a:spLocks noGrp="1"/>
          </p:cNvSpPr>
          <p:nvPr>
            <p:ph type="ftr" sz="quarter" idx="11"/>
          </p:nvPr>
        </p:nvSpPr>
        <p:spPr/>
        <p:txBody>
          <a:bodyPr/>
          <a:p>
            <a:endParaRPr lang="en-US"/>
          </a:p>
        </p:txBody>
      </p:sp>
      <p:sp>
        <p:nvSpPr>
          <p:cNvPr id="1048739" name="Slide Number Placeholder 6"/>
          <p:cNvSpPr>
            <a:spLocks noGrp="1"/>
          </p:cNvSpPr>
          <p:nvPr>
            <p:ph type="sldNum" sz="quarter" idx="12"/>
          </p:nvPr>
        </p:nvSpPr>
        <p:spPr/>
        <p:txBody>
          <a:bodyPr/>
          <a:p>
            <a:fld id="{AD3E7658-3DA2-4A12-A341-0E2BE0CC8AA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111" name=""/>
        <p:cNvGrpSpPr/>
        <p:nvPr/>
      </p:nvGrpSpPr>
      <p:grpSpPr>
        <a:xfrm>
          <a:off x="0" y="0"/>
          <a:ext cx="0" cy="0"/>
          <a:chOff x="0" y="0"/>
          <a:chExt cx="0" cy="0"/>
        </a:xfrm>
      </p:grpSpPr>
      <p:sp>
        <p:nvSpPr>
          <p:cNvPr id="1048701" name="Title 1"/>
          <p:cNvSpPr>
            <a:spLocks noGrp="1"/>
          </p:cNvSpPr>
          <p:nvPr>
            <p:ph type="title"/>
          </p:nvPr>
        </p:nvSpPr>
        <p:spPr>
          <a:xfrm>
            <a:off x="5440434" y="1109160"/>
            <a:ext cx="586803" cy="4681637"/>
          </a:xfrm>
        </p:spPr>
        <p:txBody>
          <a:bodyPr anchor="t" lIns="45720" rIns="45720" tIns="0" vert="vert270"/>
          <a:lstStyle>
            <a:lvl1pPr algn="ctr">
              <a:buNone/>
              <a:defRPr b="1" sz="2000"/>
            </a:lvl1pPr>
          </a:lstStyle>
          <a:p>
            <a:r>
              <a:rPr kumimoji="0" lang="en-US"/>
              <a:t>Click to edit Master title style</a:t>
            </a:r>
          </a:p>
        </p:txBody>
      </p:sp>
      <p:sp>
        <p:nvSpPr>
          <p:cNvPr id="1048702"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algn="tl" blurRad="57150" dir="4800000" dist="31750" rotWithShape="0">
              <a:srgbClr val="000000">
                <a:alpha val="25000"/>
              </a:srgbClr>
            </a:outerShdw>
          </a:effectLst>
          <a:scene3d>
            <a:camera prst="orthographicFront"/>
            <a:lightRig dir="t" rig="twoPt">
              <a:rot lat="0" lon="0" rev="7200000"/>
            </a:lightRig>
          </a:scene3d>
          <a:sp3d contourW="2540">
            <a:bevelT w="25400" h="19050"/>
            <a:contourClr>
              <a:srgbClr val="AEAEAE"/>
            </a:contourClr>
          </a:sp3d>
        </p:spPr>
        <p:txBody>
          <a:bodyPr/>
          <a:lstStyle>
            <a:lvl1pPr indent="0" marL="0">
              <a:buNone/>
              <a:defRPr sz="3200"/>
            </a:lvl1pPr>
          </a:lstStyle>
          <a:p>
            <a:r>
              <a:rPr kumimoji="0" lang="en-US"/>
              <a:t>Click icon to add picture</a:t>
            </a:r>
            <a:endParaRPr dirty="0" kumimoji="0" lang="en-US"/>
          </a:p>
        </p:txBody>
      </p:sp>
      <p:sp>
        <p:nvSpPr>
          <p:cNvPr id="1048703" name="Text Placeholder 3"/>
          <p:cNvSpPr>
            <a:spLocks noGrp="1"/>
          </p:cNvSpPr>
          <p:nvPr>
            <p:ph type="body" sz="half" idx="2"/>
          </p:nvPr>
        </p:nvSpPr>
        <p:spPr>
          <a:xfrm>
            <a:off x="6088443" y="3274308"/>
            <a:ext cx="2590800" cy="2516489"/>
          </a:xfrm>
        </p:spPr>
        <p:txBody>
          <a:bodyPr anchor="t" lIns="0" rIns="45720" tIns="0"/>
          <a:lstStyle>
            <a:lvl1pPr indent="0" marL="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eaLnBrk="1" hangingPunct="1" latinLnBrk="0" lvl="0"/>
            <a:r>
              <a:rPr kumimoji="0" lang="en-US"/>
              <a:t>Click to edit Master text styles</a:t>
            </a:r>
          </a:p>
        </p:txBody>
      </p:sp>
      <p:sp>
        <p:nvSpPr>
          <p:cNvPr id="1048704" name="Date Placeholder 4"/>
          <p:cNvSpPr>
            <a:spLocks noGrp="1"/>
          </p:cNvSpPr>
          <p:nvPr>
            <p:ph type="dt" sz="half" idx="10"/>
          </p:nvPr>
        </p:nvSpPr>
        <p:spPr/>
        <p:txBody>
          <a:bodyPr/>
          <a:p>
            <a:fld id="{A8196FB1-CC2B-4041-BFBC-BFF0C5CBDA3C}" type="datetimeFigureOut">
              <a:rPr lang="en-US" smtClean="0"/>
              <a:t>8/3/23</a:t>
            </a:fld>
            <a:endParaRPr lang="en-US"/>
          </a:p>
        </p:txBody>
      </p:sp>
      <p:sp>
        <p:nvSpPr>
          <p:cNvPr id="1048705" name="Footer Placeholder 5"/>
          <p:cNvSpPr>
            <a:spLocks noGrp="1"/>
          </p:cNvSpPr>
          <p:nvPr>
            <p:ph type="ftr" sz="quarter" idx="11"/>
          </p:nvPr>
        </p:nvSpPr>
        <p:spPr/>
        <p:txBody>
          <a:bodyPr/>
          <a:p>
            <a:endParaRPr lang="en-US"/>
          </a:p>
        </p:txBody>
      </p:sp>
      <p:sp>
        <p:nvSpPr>
          <p:cNvPr id="1048706" name="Slide Number Placeholder 6"/>
          <p:cNvSpPr>
            <a:spLocks noGrp="1"/>
          </p:cNvSpPr>
          <p:nvPr>
            <p:ph type="sldNum" sz="quarter" idx="12"/>
          </p:nvPr>
        </p:nvSpPr>
        <p:spPr/>
        <p:txBody>
          <a:bodyPr/>
          <a:p>
            <a:fld id="{AD3E7658-3DA2-4A12-A341-0E2BE0CC8AA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sp>
        <p:nvSpPr>
          <p:cNvPr id="1048576" name="Rectangle 27"/>
          <p:cNvSpPr/>
          <p:nvPr/>
        </p:nvSpPr>
        <p:spPr>
          <a:xfrm>
            <a:off x="1" y="366818"/>
            <a:ext cx="9144000" cy="84407"/>
          </a:xfrm>
          <a:prstGeom prst="rect"/>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77" name="Rectangle 28"/>
          <p:cNvSpPr/>
          <p:nvPr/>
        </p:nvSpPr>
        <p:spPr>
          <a:xfrm>
            <a:off x="0" y="-1"/>
            <a:ext cx="9144000" cy="310663"/>
          </a:xfrm>
          <a:prstGeom prst="rect"/>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78" name="Rectangle 29"/>
          <p:cNvSpPr/>
          <p:nvPr/>
        </p:nvSpPr>
        <p:spPr>
          <a:xfrm>
            <a:off x="0" y="308276"/>
            <a:ext cx="9144001" cy="91441"/>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79" name="Rectangle 30"/>
          <p:cNvSpPr/>
          <p:nvPr/>
        </p:nvSpPr>
        <p:spPr>
          <a:xfrm flipV="1">
            <a:off x="5410182" y="360246"/>
            <a:ext cx="3733819" cy="91087"/>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0" name="Rectangle 31"/>
          <p:cNvSpPr/>
          <p:nvPr/>
        </p:nvSpPr>
        <p:spPr>
          <a:xfrm flipV="1">
            <a:off x="5410200" y="440112"/>
            <a:ext cx="3733801" cy="180035"/>
          </a:xfrm>
          <a:prstGeom prst="rect"/>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useBgFill="1">
        <p:nvSpPr>
          <p:cNvPr id="1048581"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useBgFill="1">
        <p:nvSpPr>
          <p:cNvPr id="1048582"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3" name="Rectangle 34"/>
          <p:cNvSpPr/>
          <p:nvPr/>
        </p:nvSpPr>
        <p:spPr bwMode="invGray">
          <a:xfrm>
            <a:off x="9084966" y="-2001"/>
            <a:ext cx="57626" cy="621792"/>
          </a:xfrm>
          <a:prstGeom prst="rect"/>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dirty="0" kumimoji="0" lang="en-US"/>
          </a:p>
        </p:txBody>
      </p:sp>
      <p:sp>
        <p:nvSpPr>
          <p:cNvPr id="1048584" name="Rectangle 35"/>
          <p:cNvSpPr/>
          <p:nvPr/>
        </p:nvSpPr>
        <p:spPr bwMode="invGray">
          <a:xfrm>
            <a:off x="9044481" y="-2001"/>
            <a:ext cx="27432" cy="621792"/>
          </a:xfrm>
          <a:prstGeom prst="rect"/>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dirty="0" kumimoji="0" lang="en-US"/>
          </a:p>
        </p:txBody>
      </p:sp>
      <p:sp>
        <p:nvSpPr>
          <p:cNvPr id="1048585" name="Rectangle 36"/>
          <p:cNvSpPr/>
          <p:nvPr/>
        </p:nvSpPr>
        <p:spPr bwMode="invGray">
          <a:xfrm>
            <a:off x="9025428" y="-2001"/>
            <a:ext cx="9144" cy="621792"/>
          </a:xfrm>
          <a:prstGeom prst="rect"/>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6" name="Rectangle 37"/>
          <p:cNvSpPr/>
          <p:nvPr/>
        </p:nvSpPr>
        <p:spPr bwMode="invGray">
          <a:xfrm>
            <a:off x="8975423" y="-2001"/>
            <a:ext cx="27432" cy="621792"/>
          </a:xfrm>
          <a:prstGeom prst="rect"/>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7" name="Rectangle 38"/>
          <p:cNvSpPr/>
          <p:nvPr/>
        </p:nvSpPr>
        <p:spPr bwMode="invGray">
          <a:xfrm>
            <a:off x="8915677" y="380"/>
            <a:ext cx="54864" cy="585216"/>
          </a:xfrm>
          <a:prstGeom prst="rect"/>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8" name="Rectangle 39"/>
          <p:cNvSpPr/>
          <p:nvPr/>
        </p:nvSpPr>
        <p:spPr bwMode="invGray">
          <a:xfrm>
            <a:off x="8873475" y="380"/>
            <a:ext cx="9144" cy="585216"/>
          </a:xfrm>
          <a:prstGeom prst="rect"/>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dirty="0" kumimoji="0" lang="en-US"/>
          </a:p>
        </p:txBody>
      </p:sp>
      <p:sp>
        <p:nvSpPr>
          <p:cNvPr id="1048589" name="Title Placeholder 21"/>
          <p:cNvSpPr>
            <a:spLocks noGrp="1"/>
          </p:cNvSpPr>
          <p:nvPr>
            <p:ph type="title"/>
          </p:nvPr>
        </p:nvSpPr>
        <p:spPr>
          <a:xfrm>
            <a:off x="457200" y="1143000"/>
            <a:ext cx="8229600" cy="1066800"/>
          </a:xfrm>
          <a:prstGeom prst="rect"/>
        </p:spPr>
        <p:txBody>
          <a:bodyPr anchor="ctr" vert="horz">
            <a:normAutofit/>
          </a:bodyPr>
          <a:p>
            <a:r>
              <a:rPr kumimoji="0" lang="en-US"/>
              <a:t>Click to edit Master title style</a:t>
            </a:r>
          </a:p>
        </p:txBody>
      </p:sp>
      <p:sp>
        <p:nvSpPr>
          <p:cNvPr id="1048590" name="Text Placeholder 12"/>
          <p:cNvSpPr>
            <a:spLocks noGrp="1"/>
          </p:cNvSpPr>
          <p:nvPr>
            <p:ph type="body" idx="1"/>
          </p:nvPr>
        </p:nvSpPr>
        <p:spPr>
          <a:xfrm>
            <a:off x="457200" y="2249424"/>
            <a:ext cx="8229600" cy="4325112"/>
          </a:xfrm>
          <a:prstGeom prst="rect"/>
        </p:spPr>
        <p:txBody>
          <a:bodyPr vert="horz">
            <a:normAutofit/>
          </a:bodyPr>
          <a:p>
            <a:pPr eaLnBrk="1" hangingPunct="1" latinLnBrk="0" lvl="0"/>
            <a:r>
              <a:rPr kumimoji="0" lang="en-US"/>
              <a:t>Click to edit Master text styles</a:t>
            </a:r>
          </a:p>
          <a:p>
            <a:pPr eaLnBrk="1" hangingPunct="1" latinLnBrk="0" lvl="1"/>
            <a:r>
              <a:rPr kumimoji="0" lang="en-US"/>
              <a:t>Second level</a:t>
            </a:r>
          </a:p>
          <a:p>
            <a:pPr eaLnBrk="1" hangingPunct="1" latinLnBrk="0" lvl="2"/>
            <a:r>
              <a:rPr kumimoji="0" lang="en-US"/>
              <a:t>Third level</a:t>
            </a:r>
          </a:p>
          <a:p>
            <a:pPr eaLnBrk="1" hangingPunct="1" latinLnBrk="0" lvl="3"/>
            <a:r>
              <a:rPr kumimoji="0" lang="en-US"/>
              <a:t>Fourth level</a:t>
            </a:r>
          </a:p>
          <a:p>
            <a:pPr eaLnBrk="1" hangingPunct="1" latinLnBrk="0" lvl="4"/>
            <a:r>
              <a:rPr kumimoji="0" lang="en-US"/>
              <a:t>Fifth level</a:t>
            </a:r>
          </a:p>
        </p:txBody>
      </p:sp>
      <p:sp>
        <p:nvSpPr>
          <p:cNvPr id="1048591" name="Date Placeholder 13"/>
          <p:cNvSpPr>
            <a:spLocks noGrp="1"/>
          </p:cNvSpPr>
          <p:nvPr>
            <p:ph type="dt" sz="half" idx="2"/>
          </p:nvPr>
        </p:nvSpPr>
        <p:spPr>
          <a:xfrm>
            <a:off x="6586536" y="612648"/>
            <a:ext cx="957264" cy="457200"/>
          </a:xfrm>
          <a:prstGeom prst="rect"/>
        </p:spPr>
        <p:txBody>
          <a:bodyPr vert="horz"/>
          <a:lstStyle>
            <a:lvl1pPr algn="l" eaLnBrk="1" hangingPunct="1" latinLnBrk="0">
              <a:defRPr sz="800" kumimoji="0">
                <a:solidFill>
                  <a:schemeClr val="accent2"/>
                </a:solidFill>
              </a:defRPr>
            </a:lvl1pPr>
          </a:lstStyle>
          <a:p>
            <a:fld id="{A8196FB1-CC2B-4041-BFBC-BFF0C5CBDA3C}" type="datetimeFigureOut">
              <a:rPr lang="en-US" smtClean="0"/>
              <a:t>8/3/23</a:t>
            </a:fld>
            <a:endParaRPr lang="en-US"/>
          </a:p>
        </p:txBody>
      </p:sp>
      <p:sp>
        <p:nvSpPr>
          <p:cNvPr id="1048592" name="Footer Placeholder 2"/>
          <p:cNvSpPr>
            <a:spLocks noGrp="1"/>
          </p:cNvSpPr>
          <p:nvPr>
            <p:ph type="ftr" sz="quarter" idx="3"/>
          </p:nvPr>
        </p:nvSpPr>
        <p:spPr>
          <a:xfrm>
            <a:off x="5257800" y="612648"/>
            <a:ext cx="1325880" cy="457200"/>
          </a:xfrm>
          <a:prstGeom prst="rect"/>
        </p:spPr>
        <p:txBody>
          <a:bodyPr vert="horz"/>
          <a:lstStyle>
            <a:lvl1pPr algn="r" eaLnBrk="1" hangingPunct="1" latinLnBrk="0">
              <a:defRPr sz="800" kumimoji="0">
                <a:solidFill>
                  <a:schemeClr val="accent2"/>
                </a:solidFill>
              </a:defRPr>
            </a:lvl1pPr>
          </a:lstStyle>
          <a:p>
            <a:endParaRPr lang="en-US"/>
          </a:p>
        </p:txBody>
      </p:sp>
      <p:sp>
        <p:nvSpPr>
          <p:cNvPr id="1048593" name="Slide Number Placeholder 22"/>
          <p:cNvSpPr>
            <a:spLocks noGrp="1"/>
          </p:cNvSpPr>
          <p:nvPr>
            <p:ph type="sldNum" sz="quarter" idx="4"/>
          </p:nvPr>
        </p:nvSpPr>
        <p:spPr>
          <a:xfrm>
            <a:off x="8174736" y="2272"/>
            <a:ext cx="762000" cy="365760"/>
          </a:xfrm>
          <a:prstGeom prst="rect"/>
        </p:spPr>
        <p:txBody>
          <a:bodyPr anchor="b" vert="horz"/>
          <a:lstStyle>
            <a:lvl1pPr algn="r" eaLnBrk="1" hangingPunct="1" latinLnBrk="0">
              <a:defRPr sz="1800" kumimoji="0">
                <a:solidFill>
                  <a:srgbClr val="FFFFFF"/>
                </a:solidFill>
              </a:defRPr>
            </a:lvl1pPr>
          </a:lstStyle>
          <a:p>
            <a:fld id="{AD3E7658-3DA2-4A12-A341-0E2BE0CC8AA5}"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eaLnBrk="1" hangingPunct="1" latinLnBrk="0" rtl="0">
        <a:spcBef>
          <a:spcPct val="0"/>
        </a:spcBef>
        <a:buNone/>
        <a:defRPr sz="4000" kern="1200" kumimoji="0">
          <a:solidFill>
            <a:schemeClr val="tx2"/>
          </a:solidFill>
          <a:latin typeface="+mj-lt"/>
          <a:ea typeface="+mj-ea"/>
          <a:cs typeface="+mj-cs"/>
        </a:defRPr>
      </a:lvl1pPr>
    </p:titleStyle>
    <p:bodyStyle>
      <a:lvl1pPr algn="l" eaLnBrk="1" hangingPunct="1" indent="-256032" latinLnBrk="0" marL="365760" rtl="0">
        <a:spcBef>
          <a:spcPts val="300"/>
        </a:spcBef>
        <a:buClr>
          <a:schemeClr val="accent3"/>
        </a:buClr>
        <a:buFont typeface="Georgia"/>
        <a:buChar char="•"/>
        <a:defRPr sz="2800" kern="1200" kumimoji="0">
          <a:solidFill>
            <a:schemeClr val="tx1"/>
          </a:solidFill>
          <a:latin typeface="+mn-lt"/>
          <a:ea typeface="+mn-ea"/>
          <a:cs typeface="+mn-cs"/>
        </a:defRPr>
      </a:lvl1pPr>
      <a:lvl2pPr algn="l" eaLnBrk="1" hangingPunct="1" indent="-246888" latinLnBrk="0" marL="658368" rtl="0">
        <a:spcBef>
          <a:spcPts val="300"/>
        </a:spcBef>
        <a:buClr>
          <a:schemeClr val="accent2"/>
        </a:buClr>
        <a:buFont typeface="Georgia"/>
        <a:buChar char="▫"/>
        <a:defRPr sz="2600" kern="1200" kumimoji="0">
          <a:solidFill>
            <a:schemeClr val="accent2"/>
          </a:solidFill>
          <a:latin typeface="+mn-lt"/>
          <a:ea typeface="+mn-ea"/>
          <a:cs typeface="+mn-cs"/>
        </a:defRPr>
      </a:lvl2pPr>
      <a:lvl3pPr algn="l" eaLnBrk="1" hangingPunct="1" indent="-219456" latinLnBrk="0" marL="923544" rtl="0">
        <a:spcBef>
          <a:spcPts val="300"/>
        </a:spcBef>
        <a:buClr>
          <a:schemeClr val="accent1"/>
        </a:buClr>
        <a:buFont typeface="Wingdings 2"/>
        <a:buChar char=""/>
        <a:defRPr sz="2400" kern="1200" kumimoji="0">
          <a:solidFill>
            <a:schemeClr val="accent1"/>
          </a:solidFill>
          <a:latin typeface="+mn-lt"/>
          <a:ea typeface="+mn-ea"/>
          <a:cs typeface="+mn-cs"/>
        </a:defRPr>
      </a:lvl3pPr>
      <a:lvl4pPr algn="l" eaLnBrk="1" hangingPunct="1" indent="-201168" latinLnBrk="0" marL="1179576" rtl="0">
        <a:spcBef>
          <a:spcPts val="300"/>
        </a:spcBef>
        <a:buClr>
          <a:schemeClr val="accent1"/>
        </a:buClr>
        <a:buFont typeface="Wingdings 2"/>
        <a:buChar char=""/>
        <a:defRPr sz="2200" kern="1200" kumimoji="0">
          <a:solidFill>
            <a:schemeClr val="accent1"/>
          </a:solidFill>
          <a:latin typeface="+mn-lt"/>
          <a:ea typeface="+mn-ea"/>
          <a:cs typeface="+mn-cs"/>
        </a:defRPr>
      </a:lvl4pPr>
      <a:lvl5pPr algn="l" eaLnBrk="1" hangingPunct="1" indent="-182880" latinLnBrk="0" marL="1389888" rtl="0">
        <a:spcBef>
          <a:spcPts val="300"/>
        </a:spcBef>
        <a:buClr>
          <a:schemeClr val="accent3"/>
        </a:buClr>
        <a:buFont typeface="Georgia"/>
        <a:buChar char="▫"/>
        <a:defRPr sz="2000" kern="1200" kumimoji="0">
          <a:solidFill>
            <a:schemeClr val="accent3"/>
          </a:solidFill>
          <a:latin typeface="+mn-lt"/>
          <a:ea typeface="+mn-ea"/>
          <a:cs typeface="+mn-cs"/>
        </a:defRPr>
      </a:lvl5pPr>
      <a:lvl6pPr algn="l" eaLnBrk="1" hangingPunct="1" indent="-182880" latinLnBrk="0" marL="1609344" rtl="0">
        <a:spcBef>
          <a:spcPts val="300"/>
        </a:spcBef>
        <a:buClr>
          <a:schemeClr val="accent3"/>
        </a:buClr>
        <a:buFont typeface="Georgia"/>
        <a:buChar char="▫"/>
        <a:defRPr sz="1800" kern="1200" kumimoji="0">
          <a:solidFill>
            <a:schemeClr val="accent3"/>
          </a:solidFill>
          <a:latin typeface="+mn-lt"/>
          <a:ea typeface="+mn-ea"/>
          <a:cs typeface="+mn-cs"/>
        </a:defRPr>
      </a:lvl6pPr>
      <a:lvl7pPr algn="l" eaLnBrk="1" hangingPunct="1" indent="-182880" latinLnBrk="0" marL="1828800" rtl="0">
        <a:spcBef>
          <a:spcPts val="300"/>
        </a:spcBef>
        <a:buClr>
          <a:schemeClr val="accent3"/>
        </a:buClr>
        <a:buFont typeface="Georgia"/>
        <a:buChar char="▫"/>
        <a:defRPr sz="1600" kern="1200" kumimoji="0">
          <a:solidFill>
            <a:schemeClr val="accent3"/>
          </a:solidFill>
          <a:latin typeface="+mn-lt"/>
          <a:ea typeface="+mn-ea"/>
          <a:cs typeface="+mn-cs"/>
        </a:defRPr>
      </a:lvl7pPr>
      <a:lvl8pPr algn="l" eaLnBrk="1" hangingPunct="1" indent="-182880" latinLnBrk="0" marL="2029968" rtl="0">
        <a:spcBef>
          <a:spcPts val="300"/>
        </a:spcBef>
        <a:buClr>
          <a:schemeClr val="accent3"/>
        </a:buClr>
        <a:buFont typeface="Georgia"/>
        <a:buChar char="◦"/>
        <a:defRPr sz="1500" kern="1200" kumimoji="0">
          <a:solidFill>
            <a:schemeClr val="accent3"/>
          </a:solidFill>
          <a:latin typeface="+mn-lt"/>
          <a:ea typeface="+mn-ea"/>
          <a:cs typeface="+mn-cs"/>
        </a:defRPr>
      </a:lvl8pPr>
      <a:lvl9pPr algn="l" eaLnBrk="1" hangingPunct="1" indent="-182880" latinLnBrk="0" marL="2240280" rtl="0">
        <a:spcBef>
          <a:spcPts val="300"/>
        </a:spcBef>
        <a:buClr>
          <a:schemeClr val="accent3"/>
        </a:buClr>
        <a:buFont typeface="Georgia"/>
        <a:buChar char="◦"/>
        <a:defRPr baseline="0" sz="1400" kern="1200" kumimoji="0">
          <a:solidFill>
            <a:schemeClr val="accent3"/>
          </a:solidFill>
          <a:latin typeface="+mn-lt"/>
          <a:ea typeface="+mn-ea"/>
          <a:cs typeface="+mn-cs"/>
        </a:defRPr>
      </a:lvl9pPr>
    </p:bodyStyle>
    <p:otherStyle>
      <a:lvl1pPr algn="l" eaLnBrk="1" hangingPunct="1" latinLnBrk="0" marL="0" rtl="0">
        <a:defRPr kern="1200" kumimoji="0">
          <a:solidFill>
            <a:schemeClr val="tx1"/>
          </a:solidFill>
          <a:latin typeface="+mn-lt"/>
          <a:ea typeface="+mn-ea"/>
          <a:cs typeface="+mn-cs"/>
        </a:defRPr>
      </a:lvl1pPr>
      <a:lvl2pPr algn="l" eaLnBrk="1" hangingPunct="1" latinLnBrk="0" marL="457200" rtl="0">
        <a:defRPr kern="1200" kumimoji="0">
          <a:solidFill>
            <a:schemeClr val="tx1"/>
          </a:solidFill>
          <a:latin typeface="+mn-lt"/>
          <a:ea typeface="+mn-ea"/>
          <a:cs typeface="+mn-cs"/>
        </a:defRPr>
      </a:lvl2pPr>
      <a:lvl3pPr algn="l" eaLnBrk="1" hangingPunct="1" latinLnBrk="0" marL="914400" rtl="0">
        <a:defRPr kern="1200" kumimoji="0">
          <a:solidFill>
            <a:schemeClr val="tx1"/>
          </a:solidFill>
          <a:latin typeface="+mn-lt"/>
          <a:ea typeface="+mn-ea"/>
          <a:cs typeface="+mn-cs"/>
        </a:defRPr>
      </a:lvl3pPr>
      <a:lvl4pPr algn="l" eaLnBrk="1" hangingPunct="1" latinLnBrk="0" marL="1371600" rtl="0">
        <a:defRPr kern="1200" kumimoji="0">
          <a:solidFill>
            <a:schemeClr val="tx1"/>
          </a:solidFill>
          <a:latin typeface="+mn-lt"/>
          <a:ea typeface="+mn-ea"/>
          <a:cs typeface="+mn-cs"/>
        </a:defRPr>
      </a:lvl4pPr>
      <a:lvl5pPr algn="l" eaLnBrk="1" hangingPunct="1" latinLnBrk="0" marL="1828800" rtl="0">
        <a:defRPr kern="1200" kumimoji="0">
          <a:solidFill>
            <a:schemeClr val="tx1"/>
          </a:solidFill>
          <a:latin typeface="+mn-lt"/>
          <a:ea typeface="+mn-ea"/>
          <a:cs typeface="+mn-cs"/>
        </a:defRPr>
      </a:lvl5pPr>
      <a:lvl6pPr algn="l" eaLnBrk="1" hangingPunct="1" latinLnBrk="0" marL="2286000" rtl="0">
        <a:defRPr kern="1200" kumimoji="0">
          <a:solidFill>
            <a:schemeClr val="tx1"/>
          </a:solidFill>
          <a:latin typeface="+mn-lt"/>
          <a:ea typeface="+mn-ea"/>
          <a:cs typeface="+mn-cs"/>
        </a:defRPr>
      </a:lvl6pPr>
      <a:lvl7pPr algn="l" eaLnBrk="1" hangingPunct="1" latinLnBrk="0" marL="2743200" rtl="0">
        <a:defRPr kern="1200" kumimoji="0">
          <a:solidFill>
            <a:schemeClr val="tx1"/>
          </a:solidFill>
          <a:latin typeface="+mn-lt"/>
          <a:ea typeface="+mn-ea"/>
          <a:cs typeface="+mn-cs"/>
        </a:defRPr>
      </a:lvl7pPr>
      <a:lvl8pPr algn="l" eaLnBrk="1" hangingPunct="1" latinLnBrk="0" marL="3200400" rtl="0">
        <a:defRPr kern="1200" kumimoji="0">
          <a:solidFill>
            <a:schemeClr val="tx1"/>
          </a:solidFill>
          <a:latin typeface="+mn-lt"/>
          <a:ea typeface="+mn-ea"/>
          <a:cs typeface="+mn-cs"/>
        </a:defRPr>
      </a:lvl8pPr>
      <a:lvl9pPr algn="l" eaLnBrk="1" hangingPunct="1" latinLnBrk="0" marL="3657600" rtl="0">
        <a:defRPr kern="1200" kumimoji="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hyperlink" Target="http://hdfcbank.com/home-loans" TargetMode="External"/><Relationship Id="rId2" Type="http://schemas.openxmlformats.org/officeDocument/2006/relationships/hyperlink" Target="http://hdfcbank.com/19284xh" TargetMode="External"/><Relationship Id="rId3"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hyperlink" Target="https://www.seoclarity.net/blog/free-seo-tools" TargetMode="External"/><Relationship Id="rId2"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hyperlink" Target="https://www.seoclarity.net/blog/long-tail-keyword-research" TargetMode="External"/><Relationship Id="rId2" Type="http://schemas.openxmlformats.org/officeDocument/2006/relationships/hyperlink" Target="https://www.seoclarity.net/blog/keyword-research%23identify" TargetMode="External"/><Relationship Id="rId3" Type="http://schemas.openxmlformats.org/officeDocument/2006/relationships/hyperlink" Target="https://www.seoclarity.net/blog/keyword-research%23seed" TargetMode="External"/><Relationship Id="rId4" Type="http://schemas.openxmlformats.org/officeDocument/2006/relationships/hyperlink" Target="https://www.seoclarity.net/blog/keyword-research%23research-more" TargetMode="External"/><Relationship Id="rId5" Type="http://schemas.openxmlformats.org/officeDocument/2006/relationships/hyperlink" Target="https://www.seoclarity.net/blog/keyword-research%23refine" TargetMode="External"/><Relationship Id="rId6" Type="http://schemas.openxmlformats.org/officeDocument/2006/relationships/hyperlink" Target="https://www.seoclarity.net/blog/keyword-research%23organize" TargetMode="External"/><Relationship Id="rId7"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hyperlink" Target="https://instagram.com/hdfc.bank999?utm_source=qr&amp;igshid=ZDc4ODBmNjlmNQ==" TargetMode="External"/><Relationship Id="rId2" Type="http://schemas.openxmlformats.org/officeDocument/2006/relationships/hyperlink" Target="https://www.hdfcbank.com/personal/resources/learning-centre/pay/what-are-the-benefits-of-a-credit-card" TargetMode="External"/><Relationship Id="rId3"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hyperlink" Target="https://www.hdfcbank.com/personal/resources/learning-centre/pay/what-are-the-benefits-of-a-credit-card" TargetMode="External"/><Relationship Id="rId2" Type="http://schemas.openxmlformats.org/officeDocument/2006/relationships/hyperlink" Target="https://drive.google.com/file/d/12IDLLwWzaKExz7j-a3Kzc1up4jHJuBoM/view?usp=drivesdk" TargetMode="External"/><Relationship Id="rId3" Type="http://schemas.openxmlformats.org/officeDocument/2006/relationships/hyperlink" Target="https://instagram.com/hdfc.bank999?utm_source=qr&amp;igshid=ZDc4ODBmNjlmNQ==" TargetMode="External"/><Relationship Id="rId4"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video" Target="../media/media1.mp4"/><Relationship Id="rId2" Type="http://schemas.microsoft.com/office/2007/relationships/media" Target="../media/media1.mp4"/><Relationship Id="rId3" Type="http://schemas.openxmlformats.org/officeDocument/2006/relationships/image" Target="../media/image15.png"/><Relationship Id="rId4" Type="http://schemas.openxmlformats.org/officeDocument/2006/relationships/hyperlink" Target="https://www.instagram.com/reel/Cvd7SEGgJ54/?igshid=MzRlODBiNWFlZA==" TargetMode="External"/><Relationship Id="rId5"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sp>
        <p:nvSpPr>
          <p:cNvPr id="1048610" name="Title 1"/>
          <p:cNvSpPr>
            <a:spLocks noGrp="1"/>
          </p:cNvSpPr>
          <p:nvPr>
            <p:ph type="ctrTitle"/>
          </p:nvPr>
        </p:nvSpPr>
        <p:spPr>
          <a:xfrm>
            <a:off x="419100" y="914400"/>
            <a:ext cx="8305800" cy="4343400"/>
          </a:xfrm>
        </p:spPr>
        <p:txBody>
          <a:bodyPr>
            <a:normAutofit/>
          </a:bodyPr>
          <a:p>
            <a:r>
              <a:rPr b="1" dirty="0" lang="en-US"/>
              <a:t>COMPREHENSIVE DIGITAL MARKETING</a:t>
            </a:r>
            <a:br>
              <a:rPr b="1" dirty="0" lang="en-US"/>
            </a:br>
            <a:r>
              <a:rPr b="1" dirty="0" lang="en-US">
                <a:solidFill>
                  <a:schemeClr val="tx1"/>
                </a:solidFill>
              </a:rPr>
              <a:t>          </a:t>
            </a:r>
            <a:br>
              <a:rPr b="1" dirty="0" lang="en-US">
                <a:solidFill>
                  <a:schemeClr val="tx1"/>
                </a:solidFill>
              </a:rPr>
            </a:br>
            <a:br>
              <a:rPr b="1" dirty="0" lang="en-US">
                <a:solidFill>
                  <a:schemeClr val="tx1"/>
                </a:solidFill>
              </a:rPr>
            </a:br>
            <a:r>
              <a:rPr b="1" dirty="0" lang="en-US">
                <a:solidFill>
                  <a:schemeClr val="tx1"/>
                </a:solidFill>
              </a:rPr>
              <a:t>HDFC BANK</a:t>
            </a:r>
            <a:br>
              <a:rPr b="1" dirty="0" lang="en-US"/>
            </a:br>
            <a:endParaRPr b="1" dirty="0" lang="en-US"/>
          </a:p>
        </p:txBody>
      </p:sp>
      <p:pic>
        <p:nvPicPr>
          <p:cNvPr id="2097152" name="Picture 2" descr="HDFC business loan for traders - BIZopedia"/>
          <p:cNvPicPr>
            <a:picLocks noChangeAspect="1" noChangeArrowheads="1"/>
          </p:cNvPicPr>
          <p:nvPr/>
        </p:nvPicPr>
        <p:blipFill>
          <a:blip xmlns:r="http://schemas.openxmlformats.org/officeDocument/2006/relationships" r:embed="rId1"/>
          <a:srcRect/>
          <a:stretch>
            <a:fillRect/>
          </a:stretch>
        </p:blipFill>
        <p:spPr bwMode="auto">
          <a:xfrm>
            <a:off x="3552825" y="3961705"/>
            <a:ext cx="611753" cy="686495"/>
          </a:xfrm>
          <a:prstGeom prst="rect"/>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p:sp>
        <p:nvSpPr>
          <p:cNvPr id="1048628" name="Title 1"/>
          <p:cNvSpPr>
            <a:spLocks noGrp="1"/>
          </p:cNvSpPr>
          <p:nvPr>
            <p:ph type="title"/>
          </p:nvPr>
        </p:nvSpPr>
        <p:spPr/>
        <p:txBody>
          <a:bodyPr/>
          <a:p>
            <a:r>
              <a:rPr b="1" dirty="0" lang="en-US"/>
              <a:t>INTRODUCTION</a:t>
            </a:r>
          </a:p>
        </p:txBody>
      </p:sp>
      <p:sp>
        <p:nvSpPr>
          <p:cNvPr id="1048629" name="Content Placeholder 2"/>
          <p:cNvSpPr>
            <a:spLocks noGrp="1"/>
          </p:cNvSpPr>
          <p:nvPr>
            <p:ph idx="1"/>
          </p:nvPr>
        </p:nvSpPr>
        <p:spPr/>
        <p:txBody>
          <a:bodyPr>
            <a:normAutofit fontScale="89286" lnSpcReduction="10000"/>
          </a:bodyPr>
          <a:p>
            <a:r>
              <a:rPr dirty="0" lang="en-US"/>
              <a:t> Title: SEO and Keyword Research for HDFC Bank's Digital Marketing</a:t>
            </a:r>
            <a:endParaRPr b="0" dirty="0" lang="en-US"/>
          </a:p>
          <a:p>
            <a:r>
              <a:rPr dirty="0" lang="en-US"/>
              <a:t> Brief Overview: Explain the importance of SEO and keyword research in digital marketing. Highlight how strategic keyword optimization can improve HDFC Bank's online visibility and attract relevant traffic.</a:t>
            </a:r>
            <a:endParaRPr b="0" dirty="0" lang="en-US"/>
          </a:p>
          <a:p>
            <a:r>
              <a:rPr dirty="0" lang="en-US"/>
              <a:t> Search Engine Optimization (SEO) is a crucial aspect of digital marketing that focuses on optimizing a website to rank higher in search engine results. By utilizing effective keyword research, HDFC Bank can enhance its online presence and reach potential customers actively searching for banking services.</a:t>
            </a:r>
            <a:endParaRPr b="0" dirty="0" lang="en-US"/>
          </a:p>
          <a:p>
            <a:pPr>
              <a:buNone/>
            </a:pPr>
            <a:endParaRPr dirty="0"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sp>
        <p:nvSpPr>
          <p:cNvPr id="1048630" name="Title 1"/>
          <p:cNvSpPr>
            <a:spLocks noGrp="1"/>
          </p:cNvSpPr>
          <p:nvPr>
            <p:ph type="title"/>
          </p:nvPr>
        </p:nvSpPr>
        <p:spPr/>
        <p:txBody>
          <a:bodyPr/>
          <a:p>
            <a:r>
              <a:rPr b="1" dirty="0" lang="en-US"/>
              <a:t>KEYWORD RESEARCH TOOLS</a:t>
            </a:r>
          </a:p>
        </p:txBody>
      </p:sp>
      <p:sp>
        <p:nvSpPr>
          <p:cNvPr id="1048631" name="Content Placeholder 2"/>
          <p:cNvSpPr>
            <a:spLocks noGrp="1"/>
          </p:cNvSpPr>
          <p:nvPr>
            <p:ph idx="1"/>
          </p:nvPr>
        </p:nvSpPr>
        <p:spPr/>
        <p:txBody>
          <a:bodyPr>
            <a:normAutofit fontScale="75000" lnSpcReduction="20000"/>
          </a:bodyPr>
          <a:p>
            <a:r>
              <a:rPr dirty="0" lang="en-US"/>
              <a:t>Explain the significance of keyword research tools in identifying relevant keywords for HDFC Bank's digital marketing campaigns.</a:t>
            </a:r>
            <a:endParaRPr b="0" dirty="0" lang="en-US"/>
          </a:p>
          <a:p>
            <a:r>
              <a:rPr dirty="0" lang="en-US"/>
              <a:t> Google Keyword Planner: This free tool by Google allows marketers to discover relevant keywords and their search volumes. For example, by entering "credit card," HDFC Bank can find related keywords like "best credit card offers," "credit card rewards," and their respective search volumes. This helps prioritize high-traffic keywords.</a:t>
            </a:r>
            <a:endParaRPr b="0" dirty="0" lang="en-US"/>
          </a:p>
          <a:p>
            <a:r>
              <a:rPr dirty="0" lang="en-US" err="1"/>
              <a:t>SEMrush</a:t>
            </a:r>
            <a:r>
              <a:rPr dirty="0" lang="en-US"/>
              <a:t>: A comprehensive SEO tool that not only identifies keywords but also provides insights into competitors' organic and paid search strategies. HDFC Bank can analyze which keywords its competitors are ranking for and adjust its strategy accordingly.</a:t>
            </a:r>
            <a:endParaRPr b="0" dirty="0" lang="en-US"/>
          </a:p>
          <a:p>
            <a:r>
              <a:rPr dirty="0" lang="en-US"/>
              <a:t> </a:t>
            </a:r>
            <a:r>
              <a:rPr dirty="0" lang="en-US" err="1"/>
              <a:t>Ahrefs</a:t>
            </a:r>
            <a:r>
              <a:rPr dirty="0" lang="en-US"/>
              <a:t>: A powerful SEO tool that offers keyword analysis, </a:t>
            </a:r>
            <a:r>
              <a:rPr dirty="0" lang="en-US" err="1"/>
              <a:t>backlink</a:t>
            </a:r>
            <a:r>
              <a:rPr dirty="0" lang="en-US"/>
              <a:t> data, and competitor research. With </a:t>
            </a:r>
            <a:r>
              <a:rPr dirty="0" lang="en-US" err="1"/>
              <a:t>Ahrefs</a:t>
            </a:r>
            <a:r>
              <a:rPr dirty="0" lang="en-US"/>
              <a:t>, HDFC Bank can identify valuable keywords that its competitors might be overlooking and leverage them for improved search rankings.</a:t>
            </a:r>
            <a:endParaRPr b="0" dirty="0" lang="en-US"/>
          </a:p>
          <a:p>
            <a:endParaRPr dirty="0"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p:pic>
        <p:nvPicPr>
          <p:cNvPr id="2097156" name="Picture 4"/>
          <p:cNvPicPr>
            <a:picLocks noChangeAspect="1"/>
          </p:cNvPicPr>
          <p:nvPr/>
        </p:nvPicPr>
        <p:blipFill>
          <a:blip xmlns:r="http://schemas.openxmlformats.org/officeDocument/2006/relationships" r:embed="rId1"/>
          <a:stretch>
            <a:fillRect/>
          </a:stretch>
        </p:blipFill>
        <p:spPr>
          <a:xfrm>
            <a:off x="-1" y="762000"/>
            <a:ext cx="9100293" cy="5029200"/>
          </a:xfrm>
          <a:prstGeom prst="rec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4" name=""/>
        <p:cNvGrpSpPr/>
        <p:nvPr/>
      </p:nvGrpSpPr>
      <p:grpSpPr>
        <a:xfrm>
          <a:off x="0" y="0"/>
          <a:ext cx="0" cy="0"/>
          <a:chOff x="0" y="0"/>
          <a:chExt cx="0" cy="0"/>
        </a:xfrm>
      </p:grpSpPr>
      <p:sp>
        <p:nvSpPr>
          <p:cNvPr id="1048632" name="Title 1"/>
          <p:cNvSpPr>
            <a:spLocks noGrp="1"/>
          </p:cNvSpPr>
          <p:nvPr>
            <p:ph type="title"/>
          </p:nvPr>
        </p:nvSpPr>
        <p:spPr/>
        <p:txBody>
          <a:bodyPr>
            <a:normAutofit fontScale="90000"/>
          </a:bodyPr>
          <a:p>
            <a:r>
              <a:rPr b="1" dirty="0" sz="3600" lang="en-US"/>
              <a:t>ANALYSIS OF COMPETITOR KEYWORDS</a:t>
            </a:r>
          </a:p>
        </p:txBody>
      </p:sp>
      <p:sp>
        <p:nvSpPr>
          <p:cNvPr id="1048633" name="Content Placeholder 2"/>
          <p:cNvSpPr>
            <a:spLocks noGrp="1"/>
          </p:cNvSpPr>
          <p:nvPr>
            <p:ph idx="1"/>
          </p:nvPr>
        </p:nvSpPr>
        <p:spPr/>
        <p:txBody>
          <a:bodyPr>
            <a:normAutofit fontScale="78571" lnSpcReduction="20000"/>
          </a:bodyPr>
          <a:p>
            <a:r>
              <a:rPr dirty="0" lang="en-US"/>
              <a:t>Emphasize the importance of analyzing competitor keywords to gain a competitive edge.</a:t>
            </a:r>
            <a:endParaRPr b="0" dirty="0" lang="en-US"/>
          </a:p>
          <a:p>
            <a:r>
              <a:rPr dirty="0" lang="en-US"/>
              <a:t> Identify Main Competitors: Analyze key competitors in the banking sector, such as State Bank of India, ICICI Bank, Axis Bank, and others.</a:t>
            </a:r>
            <a:endParaRPr b="0" dirty="0" lang="en-US"/>
          </a:p>
          <a:p>
            <a:r>
              <a:rPr dirty="0" lang="en-US"/>
              <a:t> Keyword Gap Analysis: Conduct a keyword gap analysis to identify keywords that competitors are ranking for, but HDFC Bank is not. For instance, if a competitor is ranking for "best home loans," but HDFC Bank is not targeting this keyword, it presents an opportunity to optimize content around this term.</a:t>
            </a:r>
            <a:endParaRPr b="0" dirty="0" lang="en-US"/>
          </a:p>
          <a:p>
            <a:r>
              <a:rPr dirty="0" lang="en-US"/>
              <a:t> Competitive Keyword Benchmarking: Compare HDFC Bank's current keyword rankings with those of its competitors. Identify areas where HDFC Bank's ranking is weaker and develop strategies to improve those rankings.</a:t>
            </a:r>
            <a:endParaRPr b="0" dirty="0" lang="en-US"/>
          </a:p>
          <a:p>
            <a:endParaRPr dirty="0"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pic>
        <p:nvPicPr>
          <p:cNvPr id="2097157" name="Picture 4"/>
          <p:cNvPicPr>
            <a:picLocks noChangeAspect="1"/>
          </p:cNvPicPr>
          <p:nvPr/>
        </p:nvPicPr>
        <p:blipFill>
          <a:blip xmlns:r="http://schemas.openxmlformats.org/officeDocument/2006/relationships" r:embed="rId1"/>
          <a:stretch>
            <a:fillRect/>
          </a:stretch>
        </p:blipFill>
        <p:spPr>
          <a:xfrm>
            <a:off x="-1" y="1510393"/>
            <a:ext cx="9111577" cy="4814207"/>
          </a:xfrm>
          <a:prstGeom prst="rec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6" name=""/>
        <p:cNvGrpSpPr/>
        <p:nvPr/>
      </p:nvGrpSpPr>
      <p:grpSpPr>
        <a:xfrm>
          <a:off x="0" y="0"/>
          <a:ext cx="0" cy="0"/>
          <a:chOff x="0" y="0"/>
          <a:chExt cx="0" cy="0"/>
        </a:xfrm>
      </p:grpSpPr>
      <p:sp>
        <p:nvSpPr>
          <p:cNvPr id="1048634" name="Title 1"/>
          <p:cNvSpPr>
            <a:spLocks noGrp="1"/>
          </p:cNvSpPr>
          <p:nvPr>
            <p:ph type="title"/>
          </p:nvPr>
        </p:nvSpPr>
        <p:spPr/>
        <p:txBody>
          <a:bodyPr/>
          <a:p>
            <a:r>
              <a:rPr dirty="0" lang="en-US"/>
              <a:t>LONG TAIL KEYWORDS</a:t>
            </a:r>
          </a:p>
        </p:txBody>
      </p:sp>
      <p:sp>
        <p:nvSpPr>
          <p:cNvPr id="1048635" name="Content Placeholder 2"/>
          <p:cNvSpPr>
            <a:spLocks noGrp="1"/>
          </p:cNvSpPr>
          <p:nvPr>
            <p:ph idx="1"/>
          </p:nvPr>
        </p:nvSpPr>
        <p:spPr/>
        <p:txBody>
          <a:bodyPr>
            <a:normAutofit fontScale="89286" lnSpcReduction="20000"/>
          </a:bodyPr>
          <a:p>
            <a:r>
              <a:rPr dirty="0" lang="en-US"/>
              <a:t>Define long tail keywords and their relevance in SEO.</a:t>
            </a:r>
            <a:endParaRPr b="0" dirty="0" lang="en-US"/>
          </a:p>
          <a:p>
            <a:r>
              <a:rPr dirty="0" lang="en-US"/>
              <a:t> Long Tail Keywords: Long tail keywords are more specific and less commonly searched phrases that target a niche audience. For example, "low-interest rate home loans for first-time buyers" is a long tail keyword.</a:t>
            </a:r>
            <a:endParaRPr b="0" dirty="0" lang="en-US"/>
          </a:p>
          <a:p>
            <a:r>
              <a:rPr dirty="0" lang="en-US"/>
              <a:t> Relevance: Long tail keywords attract highly targeted and qualified traffic. Users searching for specific terms are often closer to making a decision, making them valuable prospects for HDFC Bank.</a:t>
            </a:r>
            <a:endParaRPr b="0" dirty="0" lang="en-US"/>
          </a:p>
          <a:p>
            <a:r>
              <a:rPr dirty="0" lang="en-US"/>
              <a:t> Example: Instead of targeting the broad keyword "credit cards," HDFC Bank can also focus on long tail variations like "travel rewards credit cards" or "</a:t>
            </a:r>
            <a:r>
              <a:rPr dirty="0" lang="en-US" err="1"/>
              <a:t>cashback</a:t>
            </a:r>
            <a:r>
              <a:rPr dirty="0" lang="en-US"/>
              <a:t> credit cards for online shopping."</a:t>
            </a:r>
            <a:endParaRPr b="0" dirty="0" lang="en-US"/>
          </a:p>
          <a:p>
            <a:pPr>
              <a:buNone/>
            </a:pPr>
            <a:endParaRPr dirty="0"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p:sp>
        <p:nvSpPr>
          <p:cNvPr id="1048636" name="Title 1"/>
          <p:cNvSpPr>
            <a:spLocks noGrp="1"/>
          </p:cNvSpPr>
          <p:nvPr>
            <p:ph type="title"/>
          </p:nvPr>
        </p:nvSpPr>
        <p:spPr/>
        <p:txBody>
          <a:bodyPr/>
          <a:p>
            <a:r>
              <a:rPr dirty="0" lang="en-US"/>
              <a:t>KEYWORD IMPLEMENTATION</a:t>
            </a:r>
          </a:p>
        </p:txBody>
      </p:sp>
      <p:sp>
        <p:nvSpPr>
          <p:cNvPr id="1048637" name="Content Placeholder 2"/>
          <p:cNvSpPr>
            <a:spLocks noGrp="1"/>
          </p:cNvSpPr>
          <p:nvPr>
            <p:ph idx="1"/>
          </p:nvPr>
        </p:nvSpPr>
        <p:spPr/>
        <p:txBody>
          <a:bodyPr>
            <a:normAutofit fontScale="78571" lnSpcReduction="20000"/>
          </a:bodyPr>
          <a:p>
            <a:r>
              <a:rPr dirty="0" lang="en-US"/>
              <a:t>Highlight the strategic implementation of researched keywords across HDFC Bank's website and digital content.</a:t>
            </a:r>
            <a:endParaRPr b="0" dirty="0" lang="en-US"/>
          </a:p>
          <a:p>
            <a:r>
              <a:rPr dirty="0" lang="en-US"/>
              <a:t> On-Page SEO: Integrate researched keywords into website meta tags, headings, and content. For instance, optimize the meta title and description of the homepage with high-priority keywords like "HDFC Bank - Best Banking Services in India."</a:t>
            </a:r>
            <a:endParaRPr b="0" dirty="0" lang="en-US"/>
          </a:p>
          <a:p>
            <a:r>
              <a:rPr dirty="0" lang="en-US"/>
              <a:t> Content Optimization: Create high-quality, informative content around target keywords. For example, publish articles on "Tips for Financial Planning" or "How to Choose the Right Savings Account."</a:t>
            </a:r>
            <a:endParaRPr b="0" dirty="0" lang="en-US"/>
          </a:p>
          <a:p>
            <a:r>
              <a:rPr dirty="0" lang="en-US"/>
              <a:t> URL Structure: Use keywords in URL structures for improved search engine visibility. For example, a well-structured URL like "</a:t>
            </a:r>
            <a:r>
              <a:rPr dirty="0" lang="en-US" u="sng">
                <a:hlinkClick r:id="rId1"/>
              </a:rPr>
              <a:t>hdfcbank.com/home-loans</a:t>
            </a:r>
            <a:r>
              <a:rPr dirty="0" lang="en-US"/>
              <a:t>" is more SEO-friendly than "</a:t>
            </a:r>
            <a:r>
              <a:rPr dirty="0" lang="en-US" u="sng">
                <a:hlinkClick r:id="rId2"/>
              </a:rPr>
              <a:t>hdfcbank.com/19284xh</a:t>
            </a:r>
            <a:r>
              <a:rPr dirty="0" lang="en-US"/>
              <a:t>."</a:t>
            </a:r>
            <a:endParaRPr b="0" dirty="0" lang="en-US"/>
          </a:p>
          <a:p>
            <a:pPr>
              <a:buNone/>
            </a:pPr>
            <a:endParaRPr dirty="0"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sp>
        <p:nvSpPr>
          <p:cNvPr id="1048638" name="Title 1"/>
          <p:cNvSpPr>
            <a:spLocks noGrp="1"/>
          </p:cNvSpPr>
          <p:nvPr>
            <p:ph type="title"/>
          </p:nvPr>
        </p:nvSpPr>
        <p:spPr/>
        <p:txBody>
          <a:bodyPr>
            <a:normAutofit/>
          </a:bodyPr>
          <a:p>
            <a:r>
              <a:rPr b="1" dirty="0" sz="3600" lang="en-US"/>
              <a:t>SEO MONITORING AND OPTIMIZATION</a:t>
            </a:r>
          </a:p>
        </p:txBody>
      </p:sp>
      <p:sp>
        <p:nvSpPr>
          <p:cNvPr id="1048639" name="Content Placeholder 2"/>
          <p:cNvSpPr>
            <a:spLocks noGrp="1"/>
          </p:cNvSpPr>
          <p:nvPr>
            <p:ph idx="1"/>
          </p:nvPr>
        </p:nvSpPr>
        <p:spPr/>
        <p:txBody>
          <a:bodyPr>
            <a:normAutofit fontScale="92857" lnSpcReduction="20000"/>
          </a:bodyPr>
          <a:p>
            <a:r>
              <a:rPr dirty="0" lang="en-US"/>
              <a:t>Discuss the need for continuous monitoring and optimization of SEO efforts.</a:t>
            </a:r>
            <a:endParaRPr b="0" dirty="0" lang="en-US"/>
          </a:p>
          <a:p>
            <a:r>
              <a:rPr dirty="0" lang="en-US"/>
              <a:t> Rank Tracking: Use tools like </a:t>
            </a:r>
            <a:r>
              <a:rPr dirty="0" lang="en-US" err="1"/>
              <a:t>SEMrush</a:t>
            </a:r>
            <a:r>
              <a:rPr dirty="0" lang="en-US"/>
              <a:t> or </a:t>
            </a:r>
            <a:r>
              <a:rPr dirty="0" lang="en-US" err="1"/>
              <a:t>Ahrefs</a:t>
            </a:r>
            <a:r>
              <a:rPr dirty="0" lang="en-US"/>
              <a:t> to track keyword rankings regularly. Monitor changes in rankings and identify opportunities for improvement.</a:t>
            </a:r>
            <a:endParaRPr b="0" dirty="0" lang="en-US"/>
          </a:p>
          <a:p>
            <a:r>
              <a:rPr dirty="0" lang="en-US"/>
              <a:t> Analytics and User Behavior: Analyze website traffic, user engagement, and conversion rates. Observe user behavior to understand which keywords drive the most valuable traffic.</a:t>
            </a:r>
            <a:endParaRPr b="0" dirty="0" lang="en-US"/>
          </a:p>
          <a:p>
            <a:r>
              <a:rPr dirty="0" lang="en-US"/>
              <a:t> Iterative Approach: Continuously refine keyword strategy based on performance data. Adapt to changing search trends and customer behavior to maintain a competitive edge.</a:t>
            </a:r>
            <a:endParaRPr b="0" dirty="0" lang="en-US"/>
          </a:p>
          <a:p>
            <a:pPr>
              <a:buNone/>
            </a:pPr>
            <a:endParaRPr dirty="0"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p:sp>
        <p:nvSpPr>
          <p:cNvPr id="1048640" name="Title 1"/>
          <p:cNvSpPr>
            <a:spLocks noGrp="1"/>
          </p:cNvSpPr>
          <p:nvPr>
            <p:ph type="title"/>
          </p:nvPr>
        </p:nvSpPr>
        <p:spPr/>
        <p:txBody>
          <a:bodyPr/>
          <a:p>
            <a:r>
              <a:rPr dirty="0" lang="en-US"/>
              <a:t>META TAG OPTIMIZATION</a:t>
            </a:r>
          </a:p>
        </p:txBody>
      </p:sp>
      <p:sp>
        <p:nvSpPr>
          <p:cNvPr id="1048641" name="Content Placeholder 2"/>
          <p:cNvSpPr>
            <a:spLocks noGrp="1"/>
          </p:cNvSpPr>
          <p:nvPr>
            <p:ph idx="1"/>
          </p:nvPr>
        </p:nvSpPr>
        <p:spPr/>
        <p:txBody>
          <a:bodyPr>
            <a:normAutofit fontScale="50000" lnSpcReduction="20000"/>
          </a:bodyPr>
          <a:p>
            <a:pPr>
              <a:lnSpc>
                <a:spcPct val="170000"/>
              </a:lnSpc>
              <a:buFont typeface="Wingdings" panose="05000000000000000000" pitchFamily="2" charset="2"/>
              <a:buChar char="Ø"/>
            </a:pPr>
            <a:r>
              <a:rPr b="1" dirty="0" sz="2800" i="1" lang="en-GB">
                <a:solidFill>
                  <a:srgbClr val="299D9D"/>
                </a:solidFill>
                <a:latin typeface="Lucida Sans" panose="020B0602030504020204" pitchFamily="34" charset="0"/>
              </a:rPr>
              <a:t>Meta tags are HTML tags used to provide additional information about a page to search engines and other clients. Clients process the meta tags and ignore those they don’t support. Meta tags are added to the &lt;head&gt; section of your HTML page and generally look like this: &lt;!</a:t>
            </a:r>
            <a:br>
              <a:rPr b="1" dirty="0" sz="2800" i="1" lang="en-GB">
                <a:solidFill>
                  <a:srgbClr val="299D9D"/>
                </a:solidFill>
                <a:latin typeface="Lucida Sans" panose="020B0602030504020204" pitchFamily="34" charset="0"/>
              </a:rPr>
            </a:br>
            <a:endParaRPr b="1" dirty="0" sz="2800" i="1" lang="en-GB">
              <a:solidFill>
                <a:srgbClr val="299D9D"/>
              </a:solidFill>
              <a:latin typeface="Lucida Sans" panose="020B0602030504020204" pitchFamily="34" charset="0"/>
            </a:endParaRPr>
          </a:p>
          <a:p>
            <a:pPr>
              <a:buFont typeface="Wingdings" panose="05000000000000000000" pitchFamily="2" charset="2"/>
              <a:buChar char="Ø"/>
            </a:pPr>
            <a:r>
              <a:rPr b="1" dirty="0" sz="9600" lang="en-GB">
                <a:solidFill>
                  <a:srgbClr val="FF0000"/>
                </a:solidFill>
                <a:latin typeface="Bahnschrift SemiBold Condensed" panose="020B0502040204020203" pitchFamily="34" charset="0"/>
              </a:rPr>
              <a:t>Meta Description for SEO:</a:t>
            </a:r>
            <a:br>
              <a:rPr b="1" dirty="0" sz="9600" i="1" lang="en-GB">
                <a:solidFill>
                  <a:srgbClr val="7030A0"/>
                </a:solidFill>
                <a:latin typeface="Bahnschrift SemiBold Condensed" panose="020B0502040204020203" pitchFamily="34" charset="0"/>
              </a:rPr>
            </a:br>
            <a:br>
              <a:rPr b="1" dirty="0" sz="800" lang="en-GB">
                <a:solidFill>
                  <a:srgbClr val="872D2D"/>
                </a:solidFill>
              </a:rPr>
            </a:br>
            <a:endParaRPr b="1" dirty="0" sz="800" lang="en-GB">
              <a:solidFill>
                <a:srgbClr val="872D2D"/>
              </a:solidFill>
            </a:endParaRPr>
          </a:p>
          <a:p>
            <a:pPr>
              <a:lnSpc>
                <a:spcPct val="120000"/>
              </a:lnSpc>
            </a:pPr>
            <a:r>
              <a:rPr b="1" dirty="0" sz="3200" i="1" lang="en-GB">
                <a:solidFill>
                  <a:srgbClr val="0B35E9"/>
                </a:solidFill>
              </a:rPr>
              <a:t>Keep it under 160 characters.</a:t>
            </a:r>
          </a:p>
          <a:p>
            <a:pPr>
              <a:lnSpc>
                <a:spcPct val="120000"/>
              </a:lnSpc>
            </a:pPr>
            <a:r>
              <a:rPr b="1" dirty="0" sz="3200" i="1" lang="en-GB">
                <a:solidFill>
                  <a:srgbClr val="0B35E9"/>
                </a:solidFill>
              </a:rPr>
              <a:t>Create distinct summaries for each page.</a:t>
            </a:r>
          </a:p>
          <a:p>
            <a:pPr>
              <a:lnSpc>
                <a:spcPct val="120000"/>
              </a:lnSpc>
            </a:pPr>
            <a:r>
              <a:rPr b="1" dirty="0" sz="3200" i="1" lang="en-GB">
                <a:solidFill>
                  <a:srgbClr val="0B35E9"/>
                </a:solidFill>
              </a:rPr>
              <a:t>Avoid duplicate meta descriptions on your website.</a:t>
            </a:r>
          </a:p>
          <a:p>
            <a:pPr>
              <a:lnSpc>
                <a:spcPct val="120000"/>
              </a:lnSpc>
            </a:pPr>
            <a:r>
              <a:rPr b="1" dirty="0" sz="3200" i="1" lang="en-GB">
                <a:solidFill>
                  <a:srgbClr val="0B35E9"/>
                </a:solidFill>
              </a:rPr>
              <a:t>Use sentence case.</a:t>
            </a:r>
          </a:p>
          <a:p>
            <a:pPr>
              <a:lnSpc>
                <a:spcPct val="120000"/>
              </a:lnSpc>
            </a:pPr>
            <a:r>
              <a:rPr b="1" dirty="0" sz="3200" i="1" lang="en-GB">
                <a:solidFill>
                  <a:srgbClr val="0B35E9"/>
                </a:solidFill>
              </a:rPr>
              <a:t>Be accurate, descriptive, and concise.</a:t>
            </a:r>
          </a:p>
          <a:p>
            <a:pPr>
              <a:lnSpc>
                <a:spcPct val="120000"/>
              </a:lnSpc>
            </a:pPr>
            <a:r>
              <a:rPr b="1" dirty="0" sz="3200" i="1" lang="en-GB">
                <a:solidFill>
                  <a:srgbClr val="0B35E9"/>
                </a:solidFill>
              </a:rPr>
              <a:t>Match search content.</a:t>
            </a:r>
          </a:p>
          <a:p>
            <a:pPr>
              <a:lnSpc>
                <a:spcPct val="120000"/>
              </a:lnSpc>
            </a:pPr>
            <a:r>
              <a:rPr b="1" dirty="0" sz="3200" i="1" lang="en-GB">
                <a:solidFill>
                  <a:srgbClr val="0B35E9"/>
                </a:solidFill>
              </a:rPr>
              <a:t>Only include your target keyword where it makes sense.</a:t>
            </a:r>
            <a:endParaRPr dirty="0"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80" name=""/>
        <p:cNvGrpSpPr/>
        <p:nvPr/>
      </p:nvGrpSpPr>
      <p:grpSpPr>
        <a:xfrm>
          <a:off x="0" y="0"/>
          <a:ext cx="0" cy="0"/>
          <a:chOff x="0" y="0"/>
          <a:chExt cx="0" cy="0"/>
        </a:xfrm>
      </p:grpSpPr>
      <p:sp>
        <p:nvSpPr>
          <p:cNvPr id="1048642" name="Title 1"/>
          <p:cNvSpPr>
            <a:spLocks noGrp="1"/>
          </p:cNvSpPr>
          <p:nvPr>
            <p:ph type="title"/>
          </p:nvPr>
        </p:nvSpPr>
        <p:spPr/>
        <p:txBody>
          <a:bodyPr>
            <a:normAutofit fontScale="90000"/>
          </a:bodyPr>
          <a:p>
            <a:r>
              <a:rPr dirty="0" lang="en-US"/>
              <a:t>CONTENT OPTIMIZATION FOR SEO</a:t>
            </a:r>
          </a:p>
        </p:txBody>
      </p:sp>
      <p:sp>
        <p:nvSpPr>
          <p:cNvPr id="1048643" name="Content Placeholder 2"/>
          <p:cNvSpPr>
            <a:spLocks noGrp="1"/>
          </p:cNvSpPr>
          <p:nvPr>
            <p:ph idx="1"/>
          </p:nvPr>
        </p:nvSpPr>
        <p:spPr/>
        <p:txBody>
          <a:bodyPr>
            <a:normAutofit fontScale="75000" lnSpcReduction="20000"/>
          </a:bodyPr>
          <a:p>
            <a:pPr>
              <a:lnSpc>
                <a:spcPct val="120000"/>
              </a:lnSpc>
              <a:buFont typeface="Wingdings" panose="05000000000000000000" pitchFamily="2" charset="2"/>
              <a:buChar char="Ø"/>
            </a:pPr>
            <a:r>
              <a:rPr dirty="0" sz="2800" lang="en-IN">
                <a:effectLst>
                  <a:outerShdw algn="tl" blurRad="38100" dir="2700000" dist="38100">
                    <a:srgbClr val="000000">
                      <a:alpha val="43137"/>
                    </a:srgbClr>
                  </a:outerShdw>
                </a:effectLst>
                <a:latin typeface="Bahnschrift Condensed" panose="020B0502040204020203" pitchFamily="34" charset="0"/>
              </a:rPr>
              <a:t>Essentially content optimization, or SEO (search engine optimization) is the process of optimizing your content to make sure that it’s more visible through the web. Search engine robots will rank highly optimized content higher on a search engine page than non-optimized content.</a:t>
            </a:r>
            <a:br>
              <a:rPr dirty="0" sz="2800" lang="en-IN">
                <a:effectLst>
                  <a:outerShdw algn="tl" blurRad="38100" dir="2700000" dist="38100">
                    <a:srgbClr val="000000">
                      <a:alpha val="43137"/>
                    </a:srgbClr>
                  </a:outerShdw>
                </a:effectLst>
                <a:latin typeface="Bahnschrift Condensed" panose="020B0502040204020203" pitchFamily="34" charset="0"/>
              </a:rPr>
            </a:br>
            <a:endParaRPr dirty="0" sz="2800" lang="en-IN">
              <a:effectLst>
                <a:outerShdw algn="tl" blurRad="38100" dir="2700000" dist="38100">
                  <a:srgbClr val="000000">
                    <a:alpha val="43137"/>
                  </a:srgbClr>
                </a:outerShdw>
              </a:effectLst>
              <a:latin typeface="Bahnschrift Condensed" panose="020B0502040204020203" pitchFamily="34" charset="0"/>
            </a:endParaRPr>
          </a:p>
          <a:p>
            <a:pPr>
              <a:buFont typeface="Wingdings" panose="05000000000000000000" pitchFamily="2" charset="2"/>
              <a:buChar char="Ø"/>
            </a:pPr>
            <a:r>
              <a:rPr b="1" dirty="0" sz="3200" lang="en-IN">
                <a:solidFill>
                  <a:srgbClr val="0B35E9"/>
                </a:solidFill>
                <a:latin typeface="Algerian" panose="04020705040A02060702" pitchFamily="82" charset="0"/>
              </a:rPr>
              <a:t>Tips and techniques how to optimize:</a:t>
            </a:r>
            <a:br>
              <a:rPr dirty="0" lang="en-IN"/>
            </a:br>
            <a:endParaRPr dirty="0" lang="en-IN">
              <a:solidFill>
                <a:srgbClr val="00B0F0"/>
              </a:solidFill>
            </a:endParaRPr>
          </a:p>
          <a:p>
            <a:r>
              <a:rPr b="1" dirty="0" sz="2000" i="1" lang="en-IN">
                <a:solidFill>
                  <a:srgbClr val="FF0000"/>
                </a:solidFill>
              </a:rPr>
              <a:t>Write great content</a:t>
            </a:r>
          </a:p>
          <a:p>
            <a:r>
              <a:rPr b="1" dirty="0" sz="2000" i="1" lang="en-IN">
                <a:solidFill>
                  <a:srgbClr val="FF0000"/>
                </a:solidFill>
              </a:rPr>
              <a:t>Keep new content coming</a:t>
            </a:r>
          </a:p>
          <a:p>
            <a:r>
              <a:rPr b="1" dirty="0" sz="2000" i="1" lang="en-IN">
                <a:solidFill>
                  <a:srgbClr val="FF0000"/>
                </a:solidFill>
              </a:rPr>
              <a:t>Use headings</a:t>
            </a:r>
          </a:p>
          <a:p>
            <a:r>
              <a:rPr b="1" dirty="0" sz="2000" i="1" lang="en-IN">
                <a:solidFill>
                  <a:srgbClr val="FF0000"/>
                </a:solidFill>
              </a:rPr>
              <a:t>Optimize the text</a:t>
            </a:r>
          </a:p>
          <a:p>
            <a:r>
              <a:rPr b="1" dirty="0" sz="2000" i="1" lang="en-IN">
                <a:solidFill>
                  <a:srgbClr val="FF0000"/>
                </a:solidFill>
              </a:rPr>
              <a:t>Optimise images</a:t>
            </a:r>
          </a:p>
          <a:p>
            <a:r>
              <a:rPr b="1" dirty="0" sz="2000" i="1" lang="en-IN">
                <a:solidFill>
                  <a:srgbClr val="FF0000"/>
                </a:solidFill>
              </a:rPr>
              <a:t>Optimise videos</a:t>
            </a:r>
          </a:p>
          <a:p>
            <a:r>
              <a:rPr b="1" dirty="0" sz="2000" i="1" lang="en-IN">
                <a:solidFill>
                  <a:srgbClr val="FF0000"/>
                </a:solidFill>
              </a:rPr>
              <a:t>Stop writing for search engines</a:t>
            </a:r>
          </a:p>
          <a:p>
            <a:r>
              <a:rPr b="1" dirty="0" sz="2000" i="1" lang="en-IN">
                <a:solidFill>
                  <a:srgbClr val="FF0000"/>
                </a:solidFill>
              </a:rPr>
              <a:t>Use social media</a:t>
            </a:r>
          </a:p>
          <a:p>
            <a:r>
              <a:rPr b="1" dirty="0" sz="2000" i="1" lang="en-IN">
                <a:solidFill>
                  <a:srgbClr val="FF0000"/>
                </a:solidFill>
              </a:rPr>
              <a:t>Keep it clean</a:t>
            </a:r>
            <a:br>
              <a:rPr b="1" dirty="0" sz="2000" i="1" lang="en-IN">
                <a:solidFill>
                  <a:srgbClr val="872D2D"/>
                </a:solidFill>
              </a:rPr>
            </a:br>
            <a:endParaRPr dirty="0"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sp>
        <p:nvSpPr>
          <p:cNvPr id="1048616" name="Title 1"/>
          <p:cNvSpPr>
            <a:spLocks noGrp="1"/>
          </p:cNvSpPr>
          <p:nvPr>
            <p:ph type="title"/>
          </p:nvPr>
        </p:nvSpPr>
        <p:spPr>
          <a:xfrm>
            <a:off x="457200" y="1143000"/>
            <a:ext cx="8229600" cy="4953000"/>
          </a:xfrm>
        </p:spPr>
        <p:txBody>
          <a:bodyPr>
            <a:normAutofit/>
          </a:bodyPr>
          <a:p>
            <a:r>
              <a:rPr dirty="0" lang="en-US"/>
              <a:t>PRESENTATION BY:</a:t>
            </a:r>
            <a:br>
              <a:rPr dirty="0" lang="en-US"/>
            </a:br>
            <a:r>
              <a:rPr dirty="0" lang="en-US"/>
              <a:t>         </a:t>
            </a:r>
            <a:r>
              <a:rPr dirty="0" sz="2000" lang="en-US"/>
              <a:t>Team Leader : DATLA SRAVYA</a:t>
            </a:r>
            <a:br>
              <a:rPr dirty="0" sz="2000" lang="en-US"/>
            </a:br>
            <a:br>
              <a:rPr dirty="0" sz="2000" lang="en-US"/>
            </a:br>
            <a:r>
              <a:rPr dirty="0" sz="2000" lang="en-US"/>
              <a:t>Team member : CHOWDARY PREMVIVEK</a:t>
            </a:r>
            <a:br>
              <a:rPr dirty="0" sz="2000" lang="en-US"/>
            </a:br>
            <a:br>
              <a:rPr dirty="0" sz="2000" lang="en-US"/>
            </a:br>
            <a:r>
              <a:rPr dirty="0" sz="2000" lang="en-US"/>
              <a:t>Team member : BATTINA VENKATAVINAYAKATARUNKUMAR</a:t>
            </a:r>
            <a:br>
              <a:rPr dirty="0" sz="2000" lang="en-US"/>
            </a:br>
            <a:br>
              <a:rPr dirty="0" sz="2000" lang="en-US"/>
            </a:br>
            <a:r>
              <a:rPr dirty="0" sz="2000" lang="en-US"/>
              <a:t>Team member : BISWANATH MANNA</a:t>
            </a:r>
            <a:br>
              <a:rPr dirty="0" sz="2000" lang="en-US"/>
            </a:br>
            <a:br>
              <a:rPr dirty="0" sz="2000" lang="en-US"/>
            </a:br>
            <a:r>
              <a:rPr dirty="0" sz="2000" lang="en-US"/>
              <a:t>Team member : </a:t>
            </a:r>
            <a:r>
              <a:rPr sz="2000" lang="en-US"/>
              <a:t>BANTUPALLI SAI VENKAT </a:t>
            </a:r>
            <a:r>
              <a:rPr dirty="0" sz="2000" lang="en-US"/>
              <a:t>TEJA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sp>
        <p:nvSpPr>
          <p:cNvPr id="1048644" name="Title 1"/>
          <p:cNvSpPr>
            <a:spLocks noGrp="1"/>
          </p:cNvSpPr>
          <p:nvPr>
            <p:ph type="title"/>
          </p:nvPr>
        </p:nvSpPr>
        <p:spPr>
          <a:xfrm>
            <a:off x="457200" y="685800"/>
            <a:ext cx="8229600" cy="1524000"/>
          </a:xfrm>
        </p:spPr>
        <p:txBody>
          <a:bodyPr>
            <a:normAutofit fontScale="90000"/>
          </a:bodyPr>
          <a:p>
            <a:r>
              <a:rPr dirty="0" lang="en-US"/>
              <a:t>PROCESS OF CONDUCTING KEYWORD RESEARCH AND THE SEO RECOMMENDATIONS</a:t>
            </a:r>
          </a:p>
        </p:txBody>
      </p:sp>
      <p:sp>
        <p:nvSpPr>
          <p:cNvPr id="1048645" name="Content Placeholder 2"/>
          <p:cNvSpPr>
            <a:spLocks noGrp="1"/>
          </p:cNvSpPr>
          <p:nvPr>
            <p:ph idx="1"/>
          </p:nvPr>
        </p:nvSpPr>
        <p:spPr/>
        <p:txBody>
          <a:bodyPr>
            <a:normAutofit fontScale="89286" lnSpcReduction="20000"/>
          </a:bodyPr>
          <a:p>
            <a:pPr algn="just">
              <a:lnSpc>
                <a:spcPct val="100000"/>
              </a:lnSpc>
              <a:buFont typeface="Wingdings" panose="05000000000000000000" pitchFamily="2" charset="2"/>
              <a:buChar char="§"/>
            </a:pPr>
            <a:r>
              <a:rPr dirty="0" sz="2800" lang="en-IN">
                <a:solidFill>
                  <a:srgbClr val="3A41CE"/>
                </a:solidFill>
                <a:latin typeface="Agency FB" panose="020B0503020202020204" pitchFamily="34" charset="0"/>
              </a:rPr>
              <a:t>Keyword research is the process of finding and analysing keywords your ideal website visitors enter into search engines that enables you to target the most effective keywords in your content strategy. Keywords are words or phrases people use to find information or products in search engines. For example, if you want to buy food for your puppy you might type the keyword food for puppies into google properly conducted keyword helps you to:</a:t>
            </a:r>
          </a:p>
          <a:p>
            <a:pPr algn="just" indent="0" marL="0">
              <a:lnSpc>
                <a:spcPct val="100000"/>
              </a:lnSpc>
              <a:buNone/>
            </a:pPr>
            <a:endParaRPr dirty="0" lang="en-IN"/>
          </a:p>
          <a:p>
            <a:r>
              <a:rPr dirty="0" i="1" lang="en-IN">
                <a:solidFill>
                  <a:srgbClr val="872D2D"/>
                </a:solidFill>
              </a:rPr>
              <a:t>Better understand your niche and target audience.</a:t>
            </a:r>
          </a:p>
          <a:p>
            <a:r>
              <a:rPr dirty="0" i="1" lang="en-IN">
                <a:solidFill>
                  <a:srgbClr val="872D2D"/>
                </a:solidFill>
              </a:rPr>
              <a:t>Tailor your content strategy to the needs of your audience.</a:t>
            </a:r>
          </a:p>
          <a:p>
            <a:r>
              <a:rPr dirty="0" i="1" lang="en-IN">
                <a:solidFill>
                  <a:srgbClr val="872D2D"/>
                </a:solidFill>
              </a:rPr>
              <a:t>Get more relevant traffic to your website.</a:t>
            </a:r>
          </a:p>
          <a:p>
            <a:endParaRPr dirty="0"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82" name=""/>
        <p:cNvGrpSpPr/>
        <p:nvPr/>
      </p:nvGrpSpPr>
      <p:grpSpPr>
        <a:xfrm>
          <a:off x="0" y="0"/>
          <a:ext cx="0" cy="0"/>
          <a:chOff x="0" y="0"/>
          <a:chExt cx="0" cy="0"/>
        </a:xfrm>
      </p:grpSpPr>
      <p:sp>
        <p:nvSpPr>
          <p:cNvPr id="1048646" name="Title 1"/>
          <p:cNvSpPr>
            <a:spLocks noGrp="1"/>
          </p:cNvSpPr>
          <p:nvPr>
            <p:ph type="title"/>
          </p:nvPr>
        </p:nvSpPr>
        <p:spPr>
          <a:xfrm>
            <a:off x="457200" y="609600"/>
            <a:ext cx="8229600" cy="1143000"/>
          </a:xfrm>
        </p:spPr>
        <p:txBody>
          <a:bodyPr>
            <a:normAutofit fontScale="90000"/>
          </a:bodyPr>
          <a:p>
            <a:r>
              <a:rPr dirty="0" lang="en-US"/>
              <a:t>IN THIS GUIDE, WE’LL COVER THREE STEPS OF KEYWORD RESEARCH</a:t>
            </a:r>
          </a:p>
        </p:txBody>
      </p:sp>
      <p:sp>
        <p:nvSpPr>
          <p:cNvPr id="1048647" name="Content Placeholder 2"/>
          <p:cNvSpPr>
            <a:spLocks noGrp="1"/>
          </p:cNvSpPr>
          <p:nvPr>
            <p:ph idx="1"/>
          </p:nvPr>
        </p:nvSpPr>
        <p:spPr/>
        <p:txBody>
          <a:bodyPr>
            <a:normAutofit lnSpcReduction="10000"/>
          </a:bodyPr>
          <a:p>
            <a:pPr>
              <a:lnSpc>
                <a:spcPct val="100000"/>
              </a:lnSpc>
              <a:buFont typeface="Wingdings" panose="05000000000000000000" pitchFamily="2" charset="2"/>
              <a:buChar char="Ø"/>
            </a:pPr>
            <a:r>
              <a:rPr b="1" dirty="0" sz="2800" lang="en-IN">
                <a:solidFill>
                  <a:schemeClr val="accent1">
                    <a:lumMod val="50000"/>
                  </a:schemeClr>
                </a:solidFill>
                <a:latin typeface="Bahnschrift SemiBold Condensed" panose="020B0502040204020203" pitchFamily="34" charset="0"/>
              </a:rPr>
              <a:t>Finding keywords: How to find relevant keywords with keyword research tools.</a:t>
            </a:r>
            <a:br>
              <a:rPr b="1" dirty="0" sz="2800" lang="en-IN">
                <a:solidFill>
                  <a:schemeClr val="accent1">
                    <a:lumMod val="50000"/>
                  </a:schemeClr>
                </a:solidFill>
                <a:latin typeface="Bahnschrift SemiBold Condensed" panose="020B0502040204020203" pitchFamily="34" charset="0"/>
              </a:rPr>
            </a:br>
            <a:endParaRPr b="1" dirty="0" sz="2800" lang="en-IN">
              <a:solidFill>
                <a:schemeClr val="accent1">
                  <a:lumMod val="50000"/>
                </a:schemeClr>
              </a:solidFill>
              <a:latin typeface="Bahnschrift SemiBold Condensed" panose="020B0502040204020203" pitchFamily="34" charset="0"/>
            </a:endParaRPr>
          </a:p>
          <a:p>
            <a:pPr>
              <a:lnSpc>
                <a:spcPct val="100000"/>
              </a:lnSpc>
              <a:buFont typeface="Wingdings" panose="05000000000000000000" pitchFamily="2" charset="2"/>
              <a:buChar char="Ø"/>
            </a:pPr>
            <a:r>
              <a:rPr b="1" dirty="0" sz="2800" lang="en-IN">
                <a:solidFill>
                  <a:schemeClr val="accent1">
                    <a:lumMod val="50000"/>
                  </a:schemeClr>
                </a:solidFill>
                <a:latin typeface="Bahnschrift SemiBold Condensed" panose="020B0502040204020203" pitchFamily="34" charset="0"/>
              </a:rPr>
              <a:t>Analysing  keywords: How to prioritize keywords using key metrics and criteria.</a:t>
            </a:r>
            <a:br>
              <a:rPr b="1" dirty="0" sz="2800" lang="en-IN">
                <a:solidFill>
                  <a:schemeClr val="accent1">
                    <a:lumMod val="50000"/>
                  </a:schemeClr>
                </a:solidFill>
                <a:latin typeface="Bahnschrift SemiBold Condensed" panose="020B0502040204020203" pitchFamily="34" charset="0"/>
              </a:rPr>
            </a:br>
            <a:endParaRPr b="1" dirty="0" sz="2800" lang="en-IN">
              <a:solidFill>
                <a:schemeClr val="accent1">
                  <a:lumMod val="50000"/>
                </a:schemeClr>
              </a:solidFill>
              <a:latin typeface="Bahnschrift SemiBold Condensed" panose="020B0502040204020203" pitchFamily="34" charset="0"/>
            </a:endParaRPr>
          </a:p>
          <a:p>
            <a:pPr>
              <a:lnSpc>
                <a:spcPct val="100000"/>
              </a:lnSpc>
              <a:buFont typeface="Wingdings" panose="05000000000000000000" pitchFamily="2" charset="2"/>
              <a:buChar char="Ø"/>
            </a:pPr>
            <a:r>
              <a:rPr b="1" dirty="0" sz="2800" lang="en-IN">
                <a:solidFill>
                  <a:schemeClr val="accent1">
                    <a:lumMod val="50000"/>
                  </a:schemeClr>
                </a:solidFill>
                <a:latin typeface="Bahnschrift SemiBold Condensed" panose="020B0502040204020203" pitchFamily="34" charset="0"/>
              </a:rPr>
              <a:t>Targeting keywords: How to identify primary keywords and nail their search intent.</a:t>
            </a:r>
            <a:br>
              <a:rPr b="1" dirty="0" sz="2800" lang="en-IN">
                <a:solidFill>
                  <a:schemeClr val="accent1">
                    <a:lumMod val="50000"/>
                  </a:schemeClr>
                </a:solidFill>
                <a:latin typeface="Bahnschrift SemiBold Condensed" panose="020B0502040204020203" pitchFamily="34" charset="0"/>
              </a:rPr>
            </a:br>
            <a:br>
              <a:rPr b="1" dirty="0" lang="en-IN">
                <a:solidFill>
                  <a:schemeClr val="accent1">
                    <a:lumMod val="50000"/>
                  </a:schemeClr>
                </a:solidFill>
                <a:latin typeface="Bahnschrift SemiBold Condensed" panose="020B0502040204020203" pitchFamily="34" charset="0"/>
              </a:rPr>
            </a:br>
            <a:endParaRPr b="1" dirty="0" lang="en-IN">
              <a:solidFill>
                <a:schemeClr val="accent1">
                  <a:lumMod val="50000"/>
                </a:schemeClr>
              </a:solidFill>
              <a:latin typeface="Bahnschrift SemiBold Condensed" panose="020B0502040204020203" pitchFamily="34" charset="0"/>
            </a:endParaRPr>
          </a:p>
          <a:p>
            <a:endParaRPr dirty="0"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sp>
        <p:nvSpPr>
          <p:cNvPr id="1048648" name="Title 1"/>
          <p:cNvSpPr>
            <a:spLocks noGrp="1"/>
          </p:cNvSpPr>
          <p:nvPr>
            <p:ph type="title"/>
          </p:nvPr>
        </p:nvSpPr>
        <p:spPr>
          <a:xfrm>
            <a:off x="457200" y="-2057400"/>
            <a:ext cx="8229600" cy="1447800"/>
          </a:xfrm>
        </p:spPr>
        <p:txBody>
          <a:bodyPr/>
          <a:p>
            <a:endParaRPr dirty="0" lang="en-US"/>
          </a:p>
        </p:txBody>
      </p:sp>
      <p:sp>
        <p:nvSpPr>
          <p:cNvPr id="1048649" name="Content Placeholder 2"/>
          <p:cNvSpPr>
            <a:spLocks noGrp="1"/>
          </p:cNvSpPr>
          <p:nvPr>
            <p:ph idx="1"/>
          </p:nvPr>
        </p:nvSpPr>
        <p:spPr>
          <a:xfrm>
            <a:off x="457200" y="914400"/>
            <a:ext cx="8229600" cy="5660136"/>
          </a:xfrm>
        </p:spPr>
        <p:txBody>
          <a:bodyPr>
            <a:normAutofit fontScale="64286" lnSpcReduction="20000"/>
          </a:bodyPr>
          <a:p>
            <a:pPr lvl="0">
              <a:lnSpc>
                <a:spcPct val="120000"/>
              </a:lnSpc>
              <a:buFont typeface="Wingdings" panose="05000000000000000000" pitchFamily="2" charset="2"/>
              <a:buChar char="Ø"/>
            </a:pPr>
            <a:r>
              <a:rPr b="1" dirty="0" sz="4400" lang="en-GB">
                <a:solidFill>
                  <a:srgbClr val="FF0000"/>
                </a:solidFill>
                <a:latin typeface="Agency FB" panose="020B0503020202020204" pitchFamily="34" charset="0"/>
              </a:rPr>
              <a:t>Challenges faced during the research and analysis phase, as well as the key insights  gained from the keyword research process.</a:t>
            </a:r>
          </a:p>
          <a:p>
            <a:pPr algn="l" indent="0" marL="0">
              <a:buNone/>
            </a:pPr>
            <a:br>
              <a:rPr b="1" dirty="0" sz="4800" lang="en-US">
                <a:solidFill>
                  <a:srgbClr val="299D9D"/>
                </a:solidFill>
                <a:latin typeface="Agency FB" panose="020B0503020202020204" pitchFamily="34" charset="0"/>
              </a:rPr>
            </a:br>
            <a:r>
              <a:rPr b="1" dirty="0" sz="4800" lang="en-US">
                <a:solidFill>
                  <a:schemeClr val="tx1">
                    <a:lumMod val="95000"/>
                    <a:lumOff val="5000"/>
                  </a:schemeClr>
                </a:solidFill>
                <a:latin typeface="Agency FB" panose="020B0503020202020204" pitchFamily="34" charset="0"/>
              </a:rPr>
              <a:t>   What is Keyword Research?</a:t>
            </a:r>
            <a:br>
              <a:rPr b="1" dirty="0" sz="4000" i="1" lang="en-US">
                <a:solidFill>
                  <a:srgbClr val="299D9D"/>
                </a:solidFill>
                <a:latin typeface="Bahnschrift Condensed" panose="020B0502040204020203" pitchFamily="34" charset="0"/>
              </a:rPr>
            </a:br>
            <a:endParaRPr b="1" dirty="0" sz="4000" i="1" lang="en-US">
              <a:solidFill>
                <a:srgbClr val="299D9D"/>
              </a:solidFill>
              <a:latin typeface="Bahnschrift Condensed" panose="020B0502040204020203" pitchFamily="34" charset="0"/>
            </a:endParaRPr>
          </a:p>
          <a:p>
            <a:pPr algn="l">
              <a:lnSpc>
                <a:spcPct val="120000"/>
              </a:lnSpc>
            </a:pPr>
            <a:r>
              <a:rPr b="1" dirty="0" sz="2800" lang="en-US">
                <a:solidFill>
                  <a:srgbClr val="3A41CE"/>
                </a:solidFill>
                <a:effectLst/>
                <a:latin typeface="Garamond" panose="02020404030301010803" pitchFamily="18" charset="0"/>
              </a:rPr>
              <a:t>Keyword research is the process of identifying which queries customers use to guide their search journey and lead them to relevant information.</a:t>
            </a:r>
            <a:br>
              <a:rPr b="1" dirty="0" sz="2800" lang="en-US">
                <a:solidFill>
                  <a:srgbClr val="3A41CE"/>
                </a:solidFill>
                <a:effectLst/>
                <a:latin typeface="Garamond" panose="02020404030301010803" pitchFamily="18" charset="0"/>
              </a:rPr>
            </a:br>
            <a:endParaRPr b="1" dirty="0" sz="2800" lang="en-US">
              <a:solidFill>
                <a:srgbClr val="3A41CE"/>
              </a:solidFill>
              <a:effectLst/>
              <a:latin typeface="Garamond" panose="02020404030301010803" pitchFamily="18" charset="0"/>
            </a:endParaRPr>
          </a:p>
          <a:p>
            <a:pPr algn="l">
              <a:lnSpc>
                <a:spcPct val="110000"/>
              </a:lnSpc>
            </a:pPr>
            <a:r>
              <a:rPr b="1" dirty="0" sz="2800" lang="en-US">
                <a:solidFill>
                  <a:srgbClr val="3A41CE"/>
                </a:solidFill>
                <a:effectLst/>
                <a:latin typeface="Garamond" panose="02020404030301010803" pitchFamily="18" charset="0"/>
              </a:rPr>
              <a:t>To help, Google provides a </a:t>
            </a:r>
            <a:r>
              <a:rPr b="1" dirty="0" sz="2800" lang="en-US" u="sng">
                <a:solidFill>
                  <a:srgbClr val="3A41CE"/>
                </a:solidFill>
                <a:effectLst/>
                <a:latin typeface="Garamond" panose="02020404030301010803" pitchFamily="18" charset="0"/>
                <a:hlinkClick r:id="rId1"/>
              </a:rPr>
              <a:t>free tool</a:t>
            </a:r>
            <a:r>
              <a:rPr b="1" dirty="0" sz="2800" lang="en-US">
                <a:solidFill>
                  <a:srgbClr val="3A41CE"/>
                </a:solidFill>
                <a:effectLst/>
                <a:latin typeface="Garamond" panose="02020404030301010803" pitchFamily="18" charset="0"/>
              </a:rPr>
              <a:t> called the Google Keyword Planner for Google AdWords users that assigns a monthly search volume estimate for keyword phrases (groups of keywords clustered together) to help researchers. It also provides keyword suggestions to find more potential targets.</a:t>
            </a:r>
            <a:br>
              <a:rPr b="1" dirty="0" sz="2800" lang="en-US">
                <a:solidFill>
                  <a:srgbClr val="3A41CE"/>
                </a:solidFill>
                <a:effectLst/>
                <a:latin typeface="Garamond" panose="02020404030301010803" pitchFamily="18" charset="0"/>
              </a:rPr>
            </a:br>
            <a:endParaRPr b="1" dirty="0" sz="2800" lang="en-US">
              <a:solidFill>
                <a:srgbClr val="3A41CE"/>
              </a:solidFill>
              <a:effectLst/>
              <a:latin typeface="Garamond" panose="02020404030301010803" pitchFamily="18" charset="0"/>
            </a:endParaRPr>
          </a:p>
          <a:p>
            <a:pPr algn="l">
              <a:lnSpc>
                <a:spcPct val="110000"/>
              </a:lnSpc>
            </a:pPr>
            <a:r>
              <a:rPr b="1" dirty="0" sz="2800" lang="en-US">
                <a:solidFill>
                  <a:srgbClr val="3A41CE"/>
                </a:solidFill>
                <a:effectLst/>
                <a:latin typeface="Garamond" panose="02020404030301010803" pitchFamily="18" charset="0"/>
              </a:rPr>
              <a:t>But SEO clarity users can review the largest keyword data set available: 30+ billion keywords across +170 countries, and updated weekly!</a:t>
            </a:r>
            <a:r>
              <a:rPr b="1" dirty="0" sz="3200" lang="en-US">
                <a:solidFill>
                  <a:srgbClr val="3A41CE"/>
                </a:solidFill>
                <a:effectLst/>
                <a:latin typeface="Garamond" panose="02020404030301010803" pitchFamily="18" charset="0"/>
              </a:rPr>
              <a:t>  </a:t>
            </a:r>
            <a:endParaRPr dirty="0"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84" name=""/>
        <p:cNvGrpSpPr/>
        <p:nvPr/>
      </p:nvGrpSpPr>
      <p:grpSpPr>
        <a:xfrm>
          <a:off x="0" y="0"/>
          <a:ext cx="0" cy="0"/>
          <a:chOff x="0" y="0"/>
          <a:chExt cx="0" cy="0"/>
        </a:xfrm>
      </p:grpSpPr>
      <p:sp>
        <p:nvSpPr>
          <p:cNvPr id="1048650" name="Title 1"/>
          <p:cNvSpPr>
            <a:spLocks noGrp="1"/>
          </p:cNvSpPr>
          <p:nvPr>
            <p:ph type="title"/>
          </p:nvPr>
        </p:nvSpPr>
        <p:spPr>
          <a:xfrm>
            <a:off x="457200" y="838200"/>
            <a:ext cx="8229600" cy="1371600"/>
          </a:xfrm>
        </p:spPr>
        <p:txBody>
          <a:bodyPr>
            <a:normAutofit/>
          </a:bodyPr>
          <a:p>
            <a:r>
              <a:rPr dirty="0" lang="en-US"/>
              <a:t>WHY IS KEYWORD RESEARCH IMPORTANT?</a:t>
            </a:r>
          </a:p>
        </p:txBody>
      </p:sp>
      <p:sp>
        <p:nvSpPr>
          <p:cNvPr id="1048651" name="Content Placeholder 2"/>
          <p:cNvSpPr>
            <a:spLocks noGrp="1"/>
          </p:cNvSpPr>
          <p:nvPr>
            <p:ph idx="1"/>
          </p:nvPr>
        </p:nvSpPr>
        <p:spPr/>
        <p:txBody>
          <a:bodyPr>
            <a:normAutofit fontScale="78571" lnSpcReduction="20000"/>
          </a:bodyPr>
          <a:p>
            <a:pPr algn="l">
              <a:lnSpc>
                <a:spcPct val="110000"/>
              </a:lnSpc>
            </a:pPr>
            <a:r>
              <a:rPr dirty="0" i="0" lang="en-US">
                <a:solidFill>
                  <a:srgbClr val="002060"/>
                </a:solidFill>
                <a:effectLst/>
                <a:latin typeface="Agency FB" panose="020B0503020202020204" pitchFamily="34" charset="0"/>
              </a:rPr>
              <a:t>Keyword research allows you to discover terms related to a certain topic and uncover their search demand, difficulty score, intent and more.</a:t>
            </a:r>
            <a:br>
              <a:rPr dirty="0" i="0" lang="en-US">
                <a:solidFill>
                  <a:srgbClr val="002060"/>
                </a:solidFill>
                <a:effectLst/>
                <a:latin typeface="Agency FB" panose="020B0503020202020204" pitchFamily="34" charset="0"/>
              </a:rPr>
            </a:br>
            <a:endParaRPr dirty="0" i="0" lang="en-US">
              <a:solidFill>
                <a:srgbClr val="002060"/>
              </a:solidFill>
              <a:effectLst/>
              <a:latin typeface="Agency FB" panose="020B0503020202020204" pitchFamily="34" charset="0"/>
            </a:endParaRPr>
          </a:p>
          <a:p>
            <a:pPr algn="l">
              <a:lnSpc>
                <a:spcPct val="110000"/>
              </a:lnSpc>
            </a:pPr>
            <a:r>
              <a:rPr dirty="0" i="0" lang="en-US">
                <a:solidFill>
                  <a:srgbClr val="002060"/>
                </a:solidFill>
                <a:effectLst/>
                <a:latin typeface="Agency FB" panose="020B0503020202020204" pitchFamily="34" charset="0"/>
              </a:rPr>
              <a:t>From there, you can create content based on those words and topics, and get in front of your target audience by appearing on the Google search engine results pages (SERPs) with the content you know they’re looking for.</a:t>
            </a:r>
            <a:br>
              <a:rPr dirty="0" i="0" lang="en-US">
                <a:solidFill>
                  <a:srgbClr val="002060"/>
                </a:solidFill>
                <a:effectLst/>
                <a:latin typeface="Agency FB" panose="020B0503020202020204" pitchFamily="34" charset="0"/>
              </a:rPr>
            </a:br>
            <a:endParaRPr dirty="0" i="0" lang="en-US">
              <a:solidFill>
                <a:srgbClr val="002060"/>
              </a:solidFill>
              <a:effectLst/>
              <a:latin typeface="Agency FB" panose="020B0503020202020204" pitchFamily="34" charset="0"/>
            </a:endParaRPr>
          </a:p>
          <a:p>
            <a:pPr algn="l">
              <a:lnSpc>
                <a:spcPct val="100000"/>
              </a:lnSpc>
            </a:pPr>
            <a:r>
              <a:rPr dirty="0" i="0" lang="en-US">
                <a:solidFill>
                  <a:srgbClr val="002060"/>
                </a:solidFill>
                <a:effectLst/>
                <a:latin typeface="Agency FB" panose="020B0503020202020204" pitchFamily="34" charset="0"/>
              </a:rPr>
              <a:t>You can’t create content on a whim and hope that it performs well – you need to create data-supported content that you know will perform properly for the right target audience.</a:t>
            </a:r>
            <a:br>
              <a:rPr dirty="0" i="0" lang="en-US">
                <a:solidFill>
                  <a:srgbClr val="002060"/>
                </a:solidFill>
                <a:effectLst/>
                <a:latin typeface="Agency FB" panose="020B0503020202020204" pitchFamily="34" charset="0"/>
              </a:rPr>
            </a:br>
            <a:endParaRPr dirty="0" i="0" lang="en-US">
              <a:solidFill>
                <a:srgbClr val="002060"/>
              </a:solidFill>
              <a:effectLst/>
              <a:latin typeface="Agency FB" panose="020B0503020202020204" pitchFamily="34" charset="0"/>
            </a:endParaRPr>
          </a:p>
          <a:p>
            <a:pPr algn="l"/>
            <a:r>
              <a:rPr dirty="0" i="0" lang="en-US">
                <a:solidFill>
                  <a:srgbClr val="002060"/>
                </a:solidFill>
                <a:effectLst/>
                <a:latin typeface="Agency FB" panose="020B0503020202020204" pitchFamily="34" charset="0"/>
              </a:rPr>
              <a:t>This is where keyword analysis goes hand-in-hand with research.</a:t>
            </a:r>
          </a:p>
          <a:p>
            <a:endParaRPr dirty="0"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85" name=""/>
        <p:cNvGrpSpPr/>
        <p:nvPr/>
      </p:nvGrpSpPr>
      <p:grpSpPr>
        <a:xfrm>
          <a:off x="0" y="0"/>
          <a:ext cx="0" cy="0"/>
          <a:chOff x="0" y="0"/>
          <a:chExt cx="0" cy="0"/>
        </a:xfrm>
      </p:grpSpPr>
      <p:sp>
        <p:nvSpPr>
          <p:cNvPr id="1048652" name="Title 1"/>
          <p:cNvSpPr>
            <a:spLocks noGrp="1"/>
          </p:cNvSpPr>
          <p:nvPr>
            <p:ph type="title"/>
          </p:nvPr>
        </p:nvSpPr>
        <p:spPr>
          <a:xfrm>
            <a:off x="457200" y="914400"/>
            <a:ext cx="8229600" cy="1295400"/>
          </a:xfrm>
        </p:spPr>
        <p:txBody>
          <a:bodyPr>
            <a:normAutofit/>
          </a:bodyPr>
          <a:p>
            <a:r>
              <a:rPr dirty="0" sz="3600" lang="en-US"/>
              <a:t>WHY WE RESEARCH AND ANAYLZE KEYWORDS?</a:t>
            </a:r>
          </a:p>
        </p:txBody>
      </p:sp>
      <p:sp>
        <p:nvSpPr>
          <p:cNvPr id="1048653" name="Content Placeholder 2"/>
          <p:cNvSpPr>
            <a:spLocks noGrp="1"/>
          </p:cNvSpPr>
          <p:nvPr>
            <p:ph idx="1"/>
          </p:nvPr>
        </p:nvSpPr>
        <p:spPr/>
        <p:txBody>
          <a:bodyPr>
            <a:normAutofit fontScale="57143" lnSpcReduction="20000"/>
          </a:bodyPr>
          <a:p>
            <a:pPr algn="l">
              <a:lnSpc>
                <a:spcPct val="120000"/>
              </a:lnSpc>
            </a:pPr>
            <a:r>
              <a:rPr b="1" dirty="0" sz="2800" i="0" lang="en-US">
                <a:solidFill>
                  <a:schemeClr val="tx1">
                    <a:lumMod val="95000"/>
                    <a:lumOff val="5000"/>
                  </a:schemeClr>
                </a:solidFill>
                <a:effectLst/>
                <a:latin typeface="Garamond" panose="02020404030301010803" pitchFamily="18" charset="0"/>
              </a:rPr>
              <a:t>A. Prioritize keyword opportunities. Not all phrases you discover during the research can, in fact, drive significant traffic or rankings. Or their popularity is seasonal and there is no need to work on them now. Keyword analysis allows you to prioritize opportunities so that you always work on the ones that can deliver the highest ROI.</a:t>
            </a:r>
            <a:br>
              <a:rPr b="1" dirty="0" sz="2800" i="0" lang="en-US">
                <a:solidFill>
                  <a:schemeClr val="tx1">
                    <a:lumMod val="95000"/>
                    <a:lumOff val="5000"/>
                  </a:schemeClr>
                </a:solidFill>
                <a:effectLst/>
                <a:latin typeface="Garamond" panose="02020404030301010803" pitchFamily="18" charset="0"/>
              </a:rPr>
            </a:br>
            <a:endParaRPr b="1" dirty="0" sz="2800" i="0" lang="en-US">
              <a:solidFill>
                <a:schemeClr val="tx1">
                  <a:lumMod val="95000"/>
                  <a:lumOff val="5000"/>
                </a:schemeClr>
              </a:solidFill>
              <a:effectLst/>
              <a:latin typeface="Garamond" panose="02020404030301010803" pitchFamily="18" charset="0"/>
            </a:endParaRPr>
          </a:p>
          <a:p>
            <a:pPr algn="l">
              <a:lnSpc>
                <a:spcPct val="120000"/>
              </a:lnSpc>
            </a:pPr>
            <a:r>
              <a:rPr b="1" dirty="0" sz="2800" i="0" lang="en-US">
                <a:solidFill>
                  <a:schemeClr val="tx1">
                    <a:lumMod val="95000"/>
                    <a:lumOff val="5000"/>
                  </a:schemeClr>
                </a:solidFill>
                <a:effectLst/>
                <a:latin typeface="Garamond" panose="02020404030301010803" pitchFamily="18" charset="0"/>
              </a:rPr>
              <a:t>B. Learn more about the audience's preferences. Analyzing keyword data like the search volume or CPC cost will reveal a lot about what engages the audience. You will also discover which keywords are the most relevant to your audience (and why).</a:t>
            </a:r>
            <a:br>
              <a:rPr b="1" dirty="0" sz="2800" i="0" lang="en-US">
                <a:solidFill>
                  <a:schemeClr val="tx1">
                    <a:lumMod val="95000"/>
                    <a:lumOff val="5000"/>
                  </a:schemeClr>
                </a:solidFill>
                <a:effectLst/>
                <a:latin typeface="Garamond" panose="02020404030301010803" pitchFamily="18" charset="0"/>
              </a:rPr>
            </a:br>
            <a:endParaRPr b="1" dirty="0" sz="2800" i="0" lang="en-US">
              <a:solidFill>
                <a:schemeClr val="tx1">
                  <a:lumMod val="95000"/>
                  <a:lumOff val="5000"/>
                </a:schemeClr>
              </a:solidFill>
              <a:effectLst/>
              <a:latin typeface="Garamond" panose="02020404030301010803" pitchFamily="18" charset="0"/>
            </a:endParaRPr>
          </a:p>
          <a:p>
            <a:pPr algn="l">
              <a:lnSpc>
                <a:spcPct val="120000"/>
              </a:lnSpc>
            </a:pPr>
            <a:r>
              <a:rPr b="1" dirty="0" sz="2800" i="0" lang="en-US">
                <a:solidFill>
                  <a:schemeClr val="tx1">
                    <a:lumMod val="95000"/>
                    <a:lumOff val="5000"/>
                  </a:schemeClr>
                </a:solidFill>
                <a:effectLst/>
                <a:latin typeface="Garamond" panose="02020404030301010803" pitchFamily="18" charset="0"/>
              </a:rPr>
              <a:t>C. Evaluate the competition. Keyword analysis uncovers who else targets the keywords, and how likely you are to beat them (or what you need to do in order to beat them).</a:t>
            </a:r>
            <a:br>
              <a:rPr b="1" dirty="0" sz="2800" i="0" lang="en-US">
                <a:solidFill>
                  <a:schemeClr val="tx1">
                    <a:lumMod val="95000"/>
                    <a:lumOff val="5000"/>
                  </a:schemeClr>
                </a:solidFill>
                <a:effectLst/>
                <a:latin typeface="Garamond" panose="02020404030301010803" pitchFamily="18" charset="0"/>
              </a:rPr>
            </a:br>
            <a:endParaRPr b="1" dirty="0" sz="2800" i="0" lang="en-US">
              <a:solidFill>
                <a:schemeClr val="tx1">
                  <a:lumMod val="95000"/>
                  <a:lumOff val="5000"/>
                </a:schemeClr>
              </a:solidFill>
              <a:effectLst/>
              <a:latin typeface="Garamond" panose="02020404030301010803" pitchFamily="18" charset="0"/>
            </a:endParaRPr>
          </a:p>
          <a:p>
            <a:pPr algn="l">
              <a:lnSpc>
                <a:spcPct val="120000"/>
              </a:lnSpc>
            </a:pPr>
            <a:r>
              <a:rPr b="1" dirty="0" sz="2800" i="0" lang="en-US">
                <a:solidFill>
                  <a:schemeClr val="tx1">
                    <a:lumMod val="95000"/>
                    <a:lumOff val="5000"/>
                  </a:schemeClr>
                </a:solidFill>
                <a:effectLst/>
                <a:latin typeface="Garamond" panose="02020404030301010803" pitchFamily="18" charset="0"/>
              </a:rPr>
              <a:t>D. Analyze current keywords' performance. The process will also reveal the reasons why certain pages do not perform well for their target keywords, and highlight ways to overcome the issue. </a:t>
            </a:r>
            <a:br>
              <a:rPr b="1" dirty="0" sz="2800" i="0" lang="en-US">
                <a:solidFill>
                  <a:schemeClr val="tx1">
                    <a:lumMod val="95000"/>
                    <a:lumOff val="5000"/>
                  </a:schemeClr>
                </a:solidFill>
                <a:effectLst/>
                <a:latin typeface="Garamond" panose="02020404030301010803" pitchFamily="18" charset="0"/>
              </a:rPr>
            </a:br>
            <a:endParaRPr b="1" dirty="0" sz="2800" i="0" lang="en-US">
              <a:solidFill>
                <a:schemeClr val="tx1">
                  <a:lumMod val="95000"/>
                  <a:lumOff val="5000"/>
                </a:schemeClr>
              </a:solidFill>
              <a:effectLst/>
              <a:latin typeface="Garamond" panose="02020404030301010803" pitchFamily="18" charset="0"/>
            </a:endParaRPr>
          </a:p>
          <a:p>
            <a:endParaRPr dirty="0"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86" name=""/>
        <p:cNvGrpSpPr/>
        <p:nvPr/>
      </p:nvGrpSpPr>
      <p:grpSpPr>
        <a:xfrm>
          <a:off x="0" y="0"/>
          <a:ext cx="0" cy="0"/>
          <a:chOff x="0" y="0"/>
          <a:chExt cx="0" cy="0"/>
        </a:xfrm>
      </p:grpSpPr>
      <p:sp>
        <p:nvSpPr>
          <p:cNvPr id="1048654" name="Title 1"/>
          <p:cNvSpPr>
            <a:spLocks noGrp="1"/>
          </p:cNvSpPr>
          <p:nvPr>
            <p:ph type="title"/>
          </p:nvPr>
        </p:nvSpPr>
        <p:spPr/>
        <p:txBody>
          <a:bodyPr>
            <a:normAutofit fontScale="90000"/>
          </a:bodyPr>
          <a:p>
            <a:r>
              <a:rPr dirty="0" lang="en-US"/>
              <a:t>HOW TO DO KEYWORD RESEARCH AS PART OF YOUR SEO STRATEGY</a:t>
            </a:r>
          </a:p>
        </p:txBody>
      </p:sp>
      <p:sp>
        <p:nvSpPr>
          <p:cNvPr id="1048655" name="Content Placeholder 2"/>
          <p:cNvSpPr>
            <a:spLocks noGrp="1"/>
          </p:cNvSpPr>
          <p:nvPr>
            <p:ph idx="1"/>
          </p:nvPr>
        </p:nvSpPr>
        <p:spPr/>
        <p:txBody>
          <a:bodyPr>
            <a:normAutofit fontScale="75000" lnSpcReduction="20000"/>
          </a:bodyPr>
          <a:p>
            <a:pPr algn="l"/>
            <a:r>
              <a:rPr dirty="0" sz="2800" lang="en-US">
                <a:latin typeface="Bahnschrift Condensed" panose="020B0502040204020203" pitchFamily="34" charset="0"/>
              </a:rPr>
              <a:t>Now that I've outlined the need-to-know concepts above, we can dive into the details of how to actually conduct your research. </a:t>
            </a:r>
            <a:br>
              <a:rPr dirty="0" sz="2800" lang="en-US">
                <a:latin typeface="Bahnschrift Condensed" panose="020B0502040204020203" pitchFamily="34" charset="0"/>
              </a:rPr>
            </a:br>
            <a:endParaRPr dirty="0" sz="2800" lang="en-US">
              <a:latin typeface="Bahnschrift Condensed" panose="020B0502040204020203" pitchFamily="34" charset="0"/>
            </a:endParaRPr>
          </a:p>
          <a:p>
            <a:pPr algn="l"/>
            <a:r>
              <a:rPr dirty="0" sz="2800" lang="en-US">
                <a:latin typeface="Bahnschrift Condensed" panose="020B0502040204020203" pitchFamily="34" charset="0"/>
              </a:rPr>
              <a:t>The processes I've outlined below are ones I use personally and recommend to our clients. It will help you identify head terms to target, </a:t>
            </a:r>
            <a:r>
              <a:rPr dirty="0" sz="2800" lang="en-US">
                <a:latin typeface="Bahnschrift Condensed" panose="020B0502040204020203" pitchFamily="34" charset="0"/>
                <a:hlinkClick r:id="rId1"/>
              </a:rPr>
              <a:t>long-tail keywords</a:t>
            </a:r>
            <a:r>
              <a:rPr dirty="0" sz="2800" lang="en-US">
                <a:latin typeface="Bahnschrift Condensed" panose="020B0502040204020203" pitchFamily="34" charset="0"/>
              </a:rPr>
              <a:t> to drive targeted traffic and create the content that will help you achieve your goals.</a:t>
            </a:r>
            <a:br>
              <a:rPr dirty="0" sz="2800" lang="en-US">
                <a:latin typeface="Bahnschrift Condensed" panose="020B0502040204020203" pitchFamily="34" charset="0"/>
              </a:rPr>
            </a:br>
            <a:endParaRPr dirty="0" sz="2800" lang="en-US">
              <a:latin typeface="Bahnschrift Condensed" panose="020B0502040204020203" pitchFamily="34" charset="0"/>
            </a:endParaRPr>
          </a:p>
          <a:p>
            <a:pPr algn="l" indent="0" marL="0">
              <a:buNone/>
            </a:pPr>
            <a:r>
              <a:rPr dirty="0" sz="2800" lang="en-US">
                <a:latin typeface="Bahnschrift Condensed" panose="020B0502040204020203" pitchFamily="34" charset="0"/>
              </a:rPr>
              <a:t>Our process includes five, easy-to-follow steps:</a:t>
            </a:r>
          </a:p>
          <a:p>
            <a:pPr algn="l">
              <a:lnSpc>
                <a:spcPct val="110000"/>
              </a:lnSpc>
              <a:buFont typeface="+mj-lt"/>
              <a:buAutoNum type="arabicPeriod"/>
            </a:pPr>
            <a:r>
              <a:rPr b="0" dirty="0" i="0" lang="en-US" u="sng">
                <a:solidFill>
                  <a:srgbClr val="1352A8"/>
                </a:solidFill>
                <a:effectLst/>
                <a:latin typeface="Roboto Condensed" panose="02000000000000000000" pitchFamily="2" charset="0"/>
                <a:hlinkClick r:id="rId2"/>
              </a:rPr>
              <a:t>Identify the most relevant topics.</a:t>
            </a:r>
            <a:endParaRPr b="0" dirty="0" i="0" lang="en-US">
              <a:solidFill>
                <a:srgbClr val="454545"/>
              </a:solidFill>
              <a:effectLst/>
              <a:latin typeface="Roboto Condensed" panose="02000000000000000000" pitchFamily="2" charset="0"/>
            </a:endParaRPr>
          </a:p>
          <a:p>
            <a:pPr algn="l">
              <a:lnSpc>
                <a:spcPct val="110000"/>
              </a:lnSpc>
              <a:buFont typeface="+mj-lt"/>
              <a:buAutoNum type="arabicPeriod"/>
            </a:pPr>
            <a:r>
              <a:rPr b="0" dirty="0" i="0" lang="en-US" u="sng">
                <a:solidFill>
                  <a:srgbClr val="1352A8"/>
                </a:solidFill>
                <a:effectLst/>
                <a:latin typeface="Roboto Condensed" panose="02000000000000000000" pitchFamily="2" charset="0"/>
                <a:hlinkClick r:id="rId3"/>
              </a:rPr>
              <a:t>Match topics with seed keywords (or head terms)</a:t>
            </a:r>
            <a:r>
              <a:rPr b="0" dirty="0" i="0" lang="en-US" u="sng">
                <a:solidFill>
                  <a:srgbClr val="1352A8"/>
                </a:solidFill>
                <a:effectLst/>
                <a:latin typeface="Roboto Condensed" panose="02000000000000000000" pitchFamily="2" charset="0"/>
              </a:rPr>
              <a:t>.</a:t>
            </a:r>
            <a:endParaRPr b="0" dirty="0" i="0" lang="en-US">
              <a:solidFill>
                <a:srgbClr val="454545"/>
              </a:solidFill>
              <a:effectLst/>
              <a:latin typeface="Roboto Condensed" panose="02000000000000000000" pitchFamily="2" charset="0"/>
            </a:endParaRPr>
          </a:p>
          <a:p>
            <a:pPr algn="l">
              <a:lnSpc>
                <a:spcPct val="110000"/>
              </a:lnSpc>
              <a:buFont typeface="+mj-lt"/>
              <a:buAutoNum type="arabicPeriod"/>
            </a:pPr>
            <a:r>
              <a:rPr b="0" dirty="0" i="0" lang="en-US" u="sng">
                <a:solidFill>
                  <a:srgbClr val="1352A8"/>
                </a:solidFill>
                <a:effectLst/>
                <a:latin typeface="Roboto Condensed" panose="02000000000000000000" pitchFamily="2" charset="0"/>
                <a:hlinkClick r:id="rId4"/>
              </a:rPr>
              <a:t>Research more deeply in line with your core topics</a:t>
            </a:r>
            <a:r>
              <a:rPr b="0" dirty="0" i="0" lang="en-US" u="sng">
                <a:solidFill>
                  <a:srgbClr val="1352A8"/>
                </a:solidFill>
                <a:effectLst/>
                <a:latin typeface="Roboto Condensed" panose="02000000000000000000" pitchFamily="2" charset="0"/>
              </a:rPr>
              <a:t>.</a:t>
            </a:r>
            <a:endParaRPr b="0" dirty="0" i="0" lang="en-US">
              <a:solidFill>
                <a:srgbClr val="454545"/>
              </a:solidFill>
              <a:effectLst/>
              <a:latin typeface="Roboto Condensed" panose="02000000000000000000" pitchFamily="2" charset="0"/>
            </a:endParaRPr>
          </a:p>
          <a:p>
            <a:pPr algn="l">
              <a:lnSpc>
                <a:spcPct val="110000"/>
              </a:lnSpc>
              <a:buFont typeface="+mj-lt"/>
              <a:buAutoNum type="arabicPeriod"/>
            </a:pPr>
            <a:r>
              <a:rPr b="0" dirty="0" i="0" lang="en-US" u="sng">
                <a:solidFill>
                  <a:srgbClr val="1352A8"/>
                </a:solidFill>
                <a:effectLst/>
                <a:latin typeface="Roboto Condensed" panose="02000000000000000000" pitchFamily="2" charset="0"/>
                <a:hlinkClick r:id="rId5"/>
              </a:rPr>
              <a:t>Refine those keywords to identify the biggest opportunities</a:t>
            </a:r>
            <a:r>
              <a:rPr b="0" dirty="0" i="0" lang="en-US" u="sng">
                <a:solidFill>
                  <a:srgbClr val="1352A8"/>
                </a:solidFill>
                <a:effectLst/>
                <a:latin typeface="Roboto Condensed" panose="02000000000000000000" pitchFamily="2" charset="0"/>
              </a:rPr>
              <a:t>.</a:t>
            </a:r>
            <a:endParaRPr b="0" dirty="0" i="0" lang="en-US">
              <a:solidFill>
                <a:srgbClr val="454545"/>
              </a:solidFill>
              <a:effectLst/>
              <a:latin typeface="Roboto Condensed" panose="02000000000000000000" pitchFamily="2" charset="0"/>
            </a:endParaRPr>
          </a:p>
          <a:p>
            <a:pPr algn="l">
              <a:lnSpc>
                <a:spcPct val="110000"/>
              </a:lnSpc>
              <a:buFont typeface="+mj-lt"/>
              <a:buAutoNum type="arabicPeriod"/>
            </a:pPr>
            <a:r>
              <a:rPr b="0" dirty="0" i="0" lang="en-US" u="sng">
                <a:solidFill>
                  <a:srgbClr val="1352A8"/>
                </a:solidFill>
                <a:effectLst/>
                <a:latin typeface="Roboto Condensed" panose="02000000000000000000" pitchFamily="2" charset="0"/>
                <a:hlinkClick r:id="rId6"/>
              </a:rPr>
              <a:t>Prioritize keywords to focus on first.</a:t>
            </a:r>
            <a:endParaRPr b="0" dirty="0" i="0" lang="en-US">
              <a:solidFill>
                <a:srgbClr val="454545"/>
              </a:solidFill>
              <a:effectLst/>
              <a:latin typeface="Roboto Condensed" panose="02000000000000000000" pitchFamily="2" charset="0"/>
            </a:endParaRPr>
          </a:p>
          <a:p>
            <a:endParaRPr dirty="0"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87" name=""/>
        <p:cNvGrpSpPr/>
        <p:nvPr/>
      </p:nvGrpSpPr>
      <p:grpSpPr>
        <a:xfrm>
          <a:off x="0" y="0"/>
          <a:ext cx="0" cy="0"/>
          <a:chOff x="0" y="0"/>
          <a:chExt cx="0" cy="0"/>
        </a:xfrm>
      </p:grpSpPr>
      <p:sp>
        <p:nvSpPr>
          <p:cNvPr id="1048656" name="Title 1"/>
          <p:cNvSpPr>
            <a:spLocks noGrp="1"/>
          </p:cNvSpPr>
          <p:nvPr>
            <p:ph type="title"/>
          </p:nvPr>
        </p:nvSpPr>
        <p:spPr/>
        <p:txBody>
          <a:bodyPr/>
          <a:p>
            <a:endParaRPr lang="en-US"/>
          </a:p>
        </p:txBody>
      </p:sp>
      <p:sp>
        <p:nvSpPr>
          <p:cNvPr id="1048657" name="Content Placeholder 2"/>
          <p:cNvSpPr>
            <a:spLocks noGrp="1"/>
          </p:cNvSpPr>
          <p:nvPr>
            <p:ph idx="1"/>
          </p:nvPr>
        </p:nvSpPr>
        <p:spPr/>
        <p:txBody>
          <a:bodyPr/>
          <a:p>
            <a:endParaRPr lang="en-US"/>
          </a:p>
        </p:txBody>
      </p:sp>
      <p:pic>
        <p:nvPicPr>
          <p:cNvPr id="2097158" name="Content Placeholder 4"/>
          <p:cNvPicPr>
            <a:picLocks noChangeAspect="1"/>
          </p:cNvPicPr>
          <p:nvPr/>
        </p:nvPicPr>
        <p:blipFill>
          <a:blip xmlns:r="http://schemas.openxmlformats.org/officeDocument/2006/relationships" r:embed="rId1"/>
          <a:stretch>
            <a:fillRect/>
          </a:stretch>
        </p:blipFill>
        <p:spPr>
          <a:xfrm>
            <a:off x="84859" y="1143000"/>
            <a:ext cx="8974281" cy="4741130"/>
          </a:xfrm>
          <a:prstGeom prst="rect"/>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88" name=""/>
        <p:cNvGrpSpPr/>
        <p:nvPr/>
      </p:nvGrpSpPr>
      <p:grpSpPr>
        <a:xfrm>
          <a:off x="0" y="0"/>
          <a:ext cx="0" cy="0"/>
          <a:chOff x="0" y="0"/>
          <a:chExt cx="0" cy="0"/>
        </a:xfrm>
      </p:grpSpPr>
      <p:sp>
        <p:nvSpPr>
          <p:cNvPr id="1048658" name="Title 1"/>
          <p:cNvSpPr>
            <a:spLocks noGrp="1"/>
          </p:cNvSpPr>
          <p:nvPr>
            <p:ph type="title"/>
          </p:nvPr>
        </p:nvSpPr>
        <p:spPr>
          <a:xfrm>
            <a:off x="0" y="-2971800"/>
            <a:ext cx="8229600" cy="1066800"/>
          </a:xfrm>
        </p:spPr>
        <p:txBody>
          <a:bodyPr/>
          <a:p>
            <a:endParaRPr dirty="0" lang="en-US"/>
          </a:p>
        </p:txBody>
      </p:sp>
      <p:sp>
        <p:nvSpPr>
          <p:cNvPr id="1048659" name="Content Placeholder 2"/>
          <p:cNvSpPr>
            <a:spLocks noGrp="1"/>
          </p:cNvSpPr>
          <p:nvPr>
            <p:ph idx="1"/>
          </p:nvPr>
        </p:nvSpPr>
        <p:spPr>
          <a:xfrm>
            <a:off x="457200" y="762000"/>
            <a:ext cx="8229600" cy="5812536"/>
          </a:xfrm>
        </p:spPr>
        <p:txBody>
          <a:bodyPr>
            <a:normAutofit fontScale="64286" lnSpcReduction="20000"/>
          </a:bodyPr>
          <a:p>
            <a:pPr indent="0" marL="0">
              <a:buNone/>
            </a:pPr>
            <a:r>
              <a:rPr b="1" dirty="0" sz="3600" lang="en-GB" u="sng">
                <a:solidFill>
                  <a:srgbClr val="002060"/>
                </a:solidFill>
                <a:effectLst>
                  <a:outerShdw algn="tl" blurRad="38100" dir="2700000" dist="38100">
                    <a:srgbClr val="000000">
                      <a:alpha val="43137"/>
                    </a:srgbClr>
                  </a:outerShdw>
                </a:effectLst>
                <a:latin typeface="Algerian" panose="04020705040A02060702" pitchFamily="82" charset="0"/>
              </a:rPr>
              <a:t>Strategy, Aim and the Idea behind these posts and stories</a:t>
            </a:r>
            <a:br>
              <a:rPr b="1" dirty="0" sz="3200" lang="en-GB">
                <a:solidFill>
                  <a:srgbClr val="002060"/>
                </a:solidFill>
                <a:effectLst>
                  <a:outerShdw algn="tl" blurRad="38100" dir="2700000" dist="38100">
                    <a:srgbClr val="000000">
                      <a:alpha val="43137"/>
                    </a:srgbClr>
                  </a:outerShdw>
                </a:effectLst>
                <a:latin typeface="Algerian" panose="04020705040A02060702" pitchFamily="82" charset="0"/>
              </a:rPr>
            </a:br>
            <a:endParaRPr dirty="0" lang="en-GB">
              <a:solidFill>
                <a:srgbClr val="FF0000"/>
              </a:solidFill>
            </a:endParaRPr>
          </a:p>
          <a:p>
            <a:pPr>
              <a:lnSpc>
                <a:spcPct val="110000"/>
              </a:lnSpc>
              <a:buFont typeface="Wingdings" panose="05000000000000000000" pitchFamily="2" charset="2"/>
              <a:buChar char="Ø"/>
            </a:pPr>
            <a:r>
              <a:rPr b="1" dirty="0" sz="3200" i="1" lang="en-GB">
                <a:solidFill>
                  <a:srgbClr val="FF0000"/>
                </a:solidFill>
              </a:rPr>
              <a:t>Ensures consistency:</a:t>
            </a:r>
            <a:r>
              <a:rPr dirty="0" lang="en-GB"/>
              <a:t> </a:t>
            </a:r>
            <a:br>
              <a:rPr dirty="0" lang="en-GB"/>
            </a:br>
            <a:r>
              <a:rPr dirty="0" sz="2800" lang="en-GB">
                <a:solidFill>
                  <a:srgbClr val="2E7E86"/>
                </a:solidFill>
                <a:latin typeface="Arial Narrow" panose="020B0606020202030204" pitchFamily="34" charset="0"/>
              </a:rPr>
              <a:t>Content calendar lays out all your marketing activities including past, present and future, so you can better see how each activity relates to the others. This feature allows you to plan a more consistent schedule of activities – and make sure that they all work together to build your brand.</a:t>
            </a:r>
            <a:br>
              <a:rPr dirty="0" sz="2800" lang="en-GB">
                <a:solidFill>
                  <a:srgbClr val="2E7E86"/>
                </a:solidFill>
                <a:latin typeface="Arial Narrow" panose="020B0606020202030204" pitchFamily="34" charset="0"/>
              </a:rPr>
            </a:br>
            <a:endParaRPr dirty="0" sz="2800" lang="en-GB">
              <a:solidFill>
                <a:srgbClr val="2E7E86"/>
              </a:solidFill>
              <a:latin typeface="Arial Narrow" panose="020B0606020202030204" pitchFamily="34" charset="0"/>
            </a:endParaRPr>
          </a:p>
          <a:p>
            <a:pPr>
              <a:lnSpc>
                <a:spcPct val="110000"/>
              </a:lnSpc>
            </a:pPr>
            <a:r>
              <a:rPr dirty="0" sz="2800" lang="en-GB">
                <a:solidFill>
                  <a:srgbClr val="2E7E86"/>
                </a:solidFill>
                <a:latin typeface="Arial Narrow" panose="020B0606020202030204" pitchFamily="34" charset="0"/>
              </a:rPr>
              <a:t>A content calendar is a resource to plan, schedule, and organize content creation and publishing. Marketing teams rely on their content calendars to plan campaigns across different platforms—like the company's blog, email marketing, and social networks.</a:t>
            </a:r>
            <a:br>
              <a:rPr dirty="0" sz="2800" lang="en-GB">
                <a:solidFill>
                  <a:srgbClr val="2E7E86"/>
                </a:solidFill>
                <a:latin typeface="Arial Narrow" panose="020B0606020202030204" pitchFamily="34" charset="0"/>
              </a:rPr>
            </a:br>
            <a:endParaRPr dirty="0" sz="2800" lang="en-GB">
              <a:solidFill>
                <a:srgbClr val="2E7E86"/>
              </a:solidFill>
              <a:latin typeface="Arial Narrow" panose="020B0606020202030204" pitchFamily="34" charset="0"/>
            </a:endParaRPr>
          </a:p>
          <a:p>
            <a:pPr>
              <a:lnSpc>
                <a:spcPct val="110000"/>
              </a:lnSpc>
            </a:pPr>
            <a:r>
              <a:rPr dirty="0" sz="2800" lang="en-GB">
                <a:solidFill>
                  <a:srgbClr val="2E7E86"/>
                </a:solidFill>
                <a:latin typeface="Arial Narrow" panose="020B0606020202030204" pitchFamily="34" charset="0"/>
              </a:rPr>
              <a:t>A content calendar is important to keep your content marketing well-organized and on track. It helps you with initial brainstorming, which saves you from last-minute disastrous planning and helps you produce content consistently.</a:t>
            </a:r>
          </a:p>
          <a:p>
            <a:pPr indent="0" marL="0">
              <a:lnSpc>
                <a:spcPct val="110000"/>
              </a:lnSpc>
              <a:buNone/>
            </a:pPr>
            <a:endParaRPr dirty="0" sz="2800" lang="en-GB">
              <a:latin typeface="Arial Narrow" panose="020B0606020202030204" pitchFamily="34" charset="0"/>
            </a:endParaRPr>
          </a:p>
          <a:p>
            <a:pPr>
              <a:lnSpc>
                <a:spcPct val="120000"/>
              </a:lnSpc>
            </a:pPr>
            <a:r>
              <a:rPr dirty="0" sz="2800" lang="en-GB">
                <a:solidFill>
                  <a:srgbClr val="2E7E86"/>
                </a:solidFill>
                <a:latin typeface="Arial Narrow" panose="020B0606020202030204" pitchFamily="34" charset="0"/>
              </a:rPr>
              <a:t>A social media calendar lets you plan ahead, batch your work, avoid multitasking, and note down all your content ideas for later. Social media planning calendar tools even allow you to schedule social media posts ahead of time</a:t>
            </a:r>
            <a:endParaRPr dirty="0"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sp>
        <p:nvSpPr>
          <p:cNvPr id="1048660" name="Title 1"/>
          <p:cNvSpPr>
            <a:spLocks noGrp="1"/>
          </p:cNvSpPr>
          <p:nvPr>
            <p:ph type="title"/>
          </p:nvPr>
        </p:nvSpPr>
        <p:spPr>
          <a:xfrm>
            <a:off x="0" y="-3048000"/>
            <a:ext cx="8229600" cy="1066800"/>
          </a:xfrm>
        </p:spPr>
        <p:txBody>
          <a:bodyPr/>
          <a:p>
            <a:endParaRPr dirty="0" lang="en-US"/>
          </a:p>
        </p:txBody>
      </p:sp>
      <p:sp>
        <p:nvSpPr>
          <p:cNvPr id="1048661" name="Content Placeholder 2"/>
          <p:cNvSpPr>
            <a:spLocks noGrp="1"/>
          </p:cNvSpPr>
          <p:nvPr>
            <p:ph idx="1"/>
          </p:nvPr>
        </p:nvSpPr>
        <p:spPr>
          <a:xfrm>
            <a:off x="457200" y="685800"/>
            <a:ext cx="8229600" cy="5888736"/>
          </a:xfrm>
        </p:spPr>
        <p:txBody>
          <a:bodyPr>
            <a:normAutofit fontScale="78571" lnSpcReduction="20000"/>
          </a:bodyPr>
          <a:p>
            <a:pPr indent="0" lvl="0" marL="0">
              <a:buNone/>
            </a:pPr>
            <a:r>
              <a:rPr b="1" dirty="0" sz="4000" i="1" lang="en-GB">
                <a:solidFill>
                  <a:schemeClr val="accent6">
                    <a:lumMod val="50000"/>
                  </a:schemeClr>
                </a:solidFill>
                <a:effectLst>
                  <a:outerShdw algn="tl" blurRad="38100" dir="2700000" dist="38100">
                    <a:srgbClr val="000000">
                      <a:alpha val="43137"/>
                    </a:srgbClr>
                  </a:outerShdw>
                </a:effectLst>
                <a:latin typeface="Lucida Sans" panose="020B0602030504020204" pitchFamily="34" charset="0"/>
              </a:rPr>
              <a:t> </a:t>
            </a:r>
            <a:r>
              <a:rPr b="1" dirty="0" sz="4000" i="1" lang="en-GB" u="sng">
                <a:solidFill>
                  <a:schemeClr val="accent6">
                    <a:lumMod val="50000"/>
                  </a:schemeClr>
                </a:solidFill>
                <a:effectLst>
                  <a:outerShdw algn="tl" blurRad="38100" dir="2700000" dist="38100">
                    <a:srgbClr val="000000">
                      <a:alpha val="43137"/>
                    </a:srgbClr>
                  </a:outerShdw>
                </a:effectLst>
                <a:latin typeface="Lucida Sans" panose="020B0602030504020204" pitchFamily="34" charset="0"/>
              </a:rPr>
              <a:t>Content, Ideas &amp; Marketing strategies process</a:t>
            </a:r>
            <a:br>
              <a:rPr b="1" dirty="0" sz="4000" i="1" lang="en-GB" u="sng">
                <a:solidFill>
                  <a:schemeClr val="accent6">
                    <a:lumMod val="50000"/>
                  </a:schemeClr>
                </a:solidFill>
                <a:effectLst>
                  <a:outerShdw algn="tl" blurRad="38100" dir="2700000" dist="38100">
                    <a:srgbClr val="000000">
                      <a:alpha val="43137"/>
                    </a:srgbClr>
                  </a:outerShdw>
                </a:effectLst>
                <a:latin typeface="Lucida Sans" panose="020B0602030504020204" pitchFamily="34" charset="0"/>
              </a:rPr>
            </a:br>
            <a:endParaRPr b="1" dirty="0" sz="4000" i="1" lang="en-GB" u="sng">
              <a:solidFill>
                <a:schemeClr val="accent6">
                  <a:lumMod val="50000"/>
                </a:schemeClr>
              </a:solidFill>
              <a:effectLst>
                <a:outerShdw algn="tl" blurRad="38100" dir="2700000" dist="38100">
                  <a:srgbClr val="000000">
                    <a:alpha val="43137"/>
                  </a:srgbClr>
                </a:outerShdw>
              </a:effectLst>
              <a:latin typeface="Lucida Sans" panose="020B0602030504020204" pitchFamily="34" charset="0"/>
            </a:endParaRPr>
          </a:p>
          <a:p>
            <a:pPr>
              <a:lnSpc>
                <a:spcPct val="200000"/>
              </a:lnSpc>
              <a:buFont typeface="Wingdings" panose="05000000000000000000" pitchFamily="2" charset="2"/>
              <a:buChar char="ü"/>
            </a:pPr>
            <a:r>
              <a:rPr b="1" dirty="0" sz="2800" lang="en-GB">
                <a:solidFill>
                  <a:srgbClr val="FF0000"/>
                </a:solidFill>
                <a:effectLst>
                  <a:outerShdw algn="tl" blurRad="38100" dir="2700000" dist="38100">
                    <a:srgbClr val="000000">
                      <a:alpha val="43137"/>
                    </a:srgbClr>
                  </a:outerShdw>
                </a:effectLst>
                <a:latin typeface="Bahnschrift Light" panose="020B0502040204020203" pitchFamily="34" charset="0"/>
                <a:cs typeface="Arial" panose="020B0604020202020204" pitchFamily="34" charset="0"/>
              </a:rPr>
              <a:t>Adopt a unique angle with your content. Know Your Audience.</a:t>
            </a:r>
          </a:p>
          <a:p>
            <a:pPr>
              <a:lnSpc>
                <a:spcPct val="200000"/>
              </a:lnSpc>
              <a:buFont typeface="Wingdings" panose="05000000000000000000" pitchFamily="2" charset="2"/>
              <a:buChar char="ü"/>
            </a:pPr>
            <a:r>
              <a:rPr b="1" dirty="0" sz="2800" lang="en-GB">
                <a:solidFill>
                  <a:srgbClr val="FF0000"/>
                </a:solidFill>
                <a:effectLst>
                  <a:outerShdw algn="tl" blurRad="38100" dir="2700000" dist="38100">
                    <a:srgbClr val="000000">
                      <a:alpha val="43137"/>
                    </a:srgbClr>
                  </a:outerShdw>
                </a:effectLst>
                <a:latin typeface="Bahnschrift Light" panose="020B0502040204020203" pitchFamily="34" charset="0"/>
                <a:cs typeface="Arial" panose="020B0604020202020204" pitchFamily="34" charset="0"/>
              </a:rPr>
              <a:t>Tap into current trends. </a:t>
            </a:r>
          </a:p>
          <a:p>
            <a:pPr>
              <a:lnSpc>
                <a:spcPct val="200000"/>
              </a:lnSpc>
              <a:buFont typeface="Wingdings" panose="05000000000000000000" pitchFamily="2" charset="2"/>
              <a:buChar char="ü"/>
            </a:pPr>
            <a:r>
              <a:rPr b="1" dirty="0" sz="2800" lang="en-GB">
                <a:solidFill>
                  <a:srgbClr val="FF0000"/>
                </a:solidFill>
                <a:effectLst>
                  <a:outerShdw algn="tl" blurRad="38100" dir="2700000" dist="38100">
                    <a:srgbClr val="000000">
                      <a:alpha val="43137"/>
                    </a:srgbClr>
                  </a:outerShdw>
                </a:effectLst>
                <a:latin typeface="Bahnschrift Light" panose="020B0502040204020203" pitchFamily="34" charset="0"/>
                <a:cs typeface="Arial" panose="020B0604020202020204" pitchFamily="34" charset="0"/>
              </a:rPr>
              <a:t>Build evergreen content.</a:t>
            </a:r>
          </a:p>
          <a:p>
            <a:pPr>
              <a:lnSpc>
                <a:spcPct val="200000"/>
              </a:lnSpc>
              <a:buFont typeface="Wingdings" panose="05000000000000000000" pitchFamily="2" charset="2"/>
              <a:buChar char="ü"/>
            </a:pPr>
            <a:r>
              <a:rPr b="1" dirty="0" sz="2800" lang="en-GB">
                <a:solidFill>
                  <a:srgbClr val="FF0000"/>
                </a:solidFill>
                <a:effectLst>
                  <a:outerShdw algn="tl" blurRad="38100" dir="2700000" dist="38100">
                    <a:srgbClr val="000000">
                      <a:alpha val="43137"/>
                    </a:srgbClr>
                  </a:outerShdw>
                </a:effectLst>
                <a:latin typeface="Bahnschrift Light" panose="020B0502040204020203" pitchFamily="34" charset="0"/>
                <a:cs typeface="Arial" panose="020B0604020202020204" pitchFamily="34" charset="0"/>
              </a:rPr>
              <a:t>Nurture your email subscribers.</a:t>
            </a:r>
          </a:p>
          <a:p>
            <a:pPr>
              <a:lnSpc>
                <a:spcPct val="200000"/>
              </a:lnSpc>
              <a:buFont typeface="Wingdings" panose="05000000000000000000" pitchFamily="2" charset="2"/>
              <a:buChar char="ü"/>
            </a:pPr>
            <a:r>
              <a:rPr b="1" dirty="0" sz="2800" lang="en-GB">
                <a:solidFill>
                  <a:srgbClr val="FF0000"/>
                </a:solidFill>
                <a:effectLst>
                  <a:outerShdw algn="tl" blurRad="38100" dir="2700000" dist="38100">
                    <a:srgbClr val="000000">
                      <a:alpha val="43137"/>
                    </a:srgbClr>
                  </a:outerShdw>
                </a:effectLst>
                <a:latin typeface="Bahnschrift Light" panose="020B0502040204020203" pitchFamily="34" charset="0"/>
                <a:cs typeface="Arial" panose="020B0604020202020204" pitchFamily="34" charset="0"/>
              </a:rPr>
              <a:t>Create original research.</a:t>
            </a:r>
          </a:p>
          <a:p>
            <a:pPr>
              <a:lnSpc>
                <a:spcPct val="200000"/>
              </a:lnSpc>
              <a:buFont typeface="Wingdings" panose="05000000000000000000" pitchFamily="2" charset="2"/>
              <a:buChar char="ü"/>
            </a:pPr>
            <a:r>
              <a:rPr b="1" dirty="0" sz="2800" lang="en-GB">
                <a:solidFill>
                  <a:srgbClr val="FF0000"/>
                </a:solidFill>
                <a:effectLst>
                  <a:outerShdw algn="tl" blurRad="38100" dir="2700000" dist="38100">
                    <a:srgbClr val="000000">
                      <a:alpha val="43137"/>
                    </a:srgbClr>
                  </a:outerShdw>
                </a:effectLst>
                <a:latin typeface="Bahnschrift Light" panose="020B0502040204020203" pitchFamily="34" charset="0"/>
                <a:cs typeface="Arial" panose="020B0604020202020204" pitchFamily="34" charset="0"/>
              </a:rPr>
              <a:t>Write your case studies. </a:t>
            </a:r>
          </a:p>
          <a:p>
            <a:pPr>
              <a:lnSpc>
                <a:spcPct val="200000"/>
              </a:lnSpc>
              <a:buFont typeface="Wingdings" panose="05000000000000000000" pitchFamily="2" charset="2"/>
              <a:buChar char="ü"/>
            </a:pPr>
            <a:r>
              <a:rPr b="1" dirty="0" sz="2800" lang="en-GB">
                <a:solidFill>
                  <a:srgbClr val="FF0000"/>
                </a:solidFill>
                <a:effectLst>
                  <a:outerShdw algn="tl" blurRad="38100" dir="2700000" dist="38100">
                    <a:srgbClr val="000000">
                      <a:alpha val="43137"/>
                    </a:srgbClr>
                  </a:outerShdw>
                </a:effectLst>
                <a:latin typeface="Bahnschrift Light" panose="020B0502040204020203" pitchFamily="34" charset="0"/>
                <a:cs typeface="Arial" panose="020B0604020202020204" pitchFamily="34" charset="0"/>
              </a:rPr>
              <a:t>Build Interactive Tools</a:t>
            </a:r>
            <a:r>
              <a:rPr dirty="0" sz="2800" lang="en-GB">
                <a:solidFill>
                  <a:srgbClr val="FF0000"/>
                </a:solidFill>
                <a:latin typeface="Bahnschrift Light" panose="020B0502040204020203" pitchFamily="34" charset="0"/>
                <a:cs typeface="Arial" panose="020B0604020202020204" pitchFamily="34" charset="0"/>
              </a:rPr>
              <a:t>.</a:t>
            </a:r>
            <a:endParaRPr dirty="0"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90" name=""/>
        <p:cNvGrpSpPr/>
        <p:nvPr/>
      </p:nvGrpSpPr>
      <p:grpSpPr>
        <a:xfrm>
          <a:off x="0" y="0"/>
          <a:ext cx="0" cy="0"/>
          <a:chOff x="0" y="0"/>
          <a:chExt cx="0" cy="0"/>
        </a:xfrm>
      </p:grpSpPr>
      <p:sp>
        <p:nvSpPr>
          <p:cNvPr id="1048662" name="Content Placeholder 2"/>
          <p:cNvSpPr>
            <a:spLocks noGrp="1"/>
          </p:cNvSpPr>
          <p:nvPr>
            <p:ph idx="1"/>
          </p:nvPr>
        </p:nvSpPr>
        <p:spPr>
          <a:xfrm>
            <a:off x="457200" y="762000"/>
            <a:ext cx="8229600" cy="5812536"/>
          </a:xfrm>
        </p:spPr>
        <p:txBody>
          <a:bodyPr>
            <a:normAutofit fontScale="92857" lnSpcReduction="20000"/>
          </a:bodyPr>
          <a:p>
            <a:pPr>
              <a:lnSpc>
                <a:spcPct val="200000"/>
              </a:lnSpc>
              <a:buFont typeface="Wingdings" panose="05000000000000000000" pitchFamily="2" charset="2"/>
              <a:buChar char="ü"/>
            </a:pPr>
            <a:r>
              <a:rPr b="1" dirty="0" sz="2800" i="1" lang="en-IN">
                <a:solidFill>
                  <a:schemeClr val="accent5">
                    <a:lumMod val="75000"/>
                  </a:schemeClr>
                </a:solidFill>
                <a:effectLst>
                  <a:outerShdw algn="tl" blurRad="38100" dir="2700000" dist="38100">
                    <a:srgbClr val="000000">
                      <a:alpha val="43137"/>
                    </a:srgbClr>
                  </a:outerShdw>
                </a:effectLst>
                <a:latin typeface="Lucida Sans" panose="020B0602030504020204" pitchFamily="34" charset="0"/>
              </a:rPr>
              <a:t>Testimonials and Reviews.</a:t>
            </a:r>
          </a:p>
          <a:p>
            <a:pPr>
              <a:lnSpc>
                <a:spcPct val="200000"/>
              </a:lnSpc>
              <a:buFont typeface="Wingdings" panose="05000000000000000000" pitchFamily="2" charset="2"/>
              <a:buChar char="ü"/>
            </a:pPr>
            <a:r>
              <a:rPr b="1" dirty="0" sz="2800" i="1" lang="en-IN">
                <a:solidFill>
                  <a:schemeClr val="accent5">
                    <a:lumMod val="75000"/>
                  </a:schemeClr>
                </a:solidFill>
                <a:effectLst>
                  <a:outerShdw algn="tl" blurRad="38100" dir="2700000" dist="38100">
                    <a:srgbClr val="000000">
                      <a:alpha val="43137"/>
                    </a:srgbClr>
                  </a:outerShdw>
                </a:effectLst>
                <a:latin typeface="Lucida Sans" panose="020B0602030504020204" pitchFamily="34" charset="0"/>
              </a:rPr>
              <a:t>Repurpose content.</a:t>
            </a:r>
          </a:p>
          <a:p>
            <a:pPr>
              <a:lnSpc>
                <a:spcPct val="200000"/>
              </a:lnSpc>
              <a:buFont typeface="Wingdings" panose="05000000000000000000" pitchFamily="2" charset="2"/>
              <a:buChar char="ü"/>
            </a:pPr>
            <a:r>
              <a:rPr b="1" dirty="0" sz="2800" i="1" lang="en-IN">
                <a:solidFill>
                  <a:schemeClr val="accent5">
                    <a:lumMod val="75000"/>
                  </a:schemeClr>
                </a:solidFill>
                <a:effectLst>
                  <a:outerShdw algn="tl" blurRad="38100" dir="2700000" dist="38100">
                    <a:srgbClr val="000000">
                      <a:alpha val="43137"/>
                    </a:srgbClr>
                  </a:outerShdw>
                </a:effectLst>
                <a:latin typeface="Lucida Sans" panose="020B0602030504020204" pitchFamily="34" charset="0"/>
              </a:rPr>
              <a:t>Update old content.</a:t>
            </a:r>
          </a:p>
          <a:p>
            <a:pPr>
              <a:lnSpc>
                <a:spcPct val="200000"/>
              </a:lnSpc>
              <a:buFont typeface="Wingdings" panose="05000000000000000000" pitchFamily="2" charset="2"/>
              <a:buChar char="ü"/>
            </a:pPr>
            <a:r>
              <a:rPr b="1" dirty="0" sz="2800" i="1" lang="en-GB">
                <a:solidFill>
                  <a:schemeClr val="accent5">
                    <a:lumMod val="75000"/>
                  </a:schemeClr>
                </a:solidFill>
                <a:effectLst>
                  <a:outerShdw algn="tl" blurRad="38100" dir="2700000" dist="38100">
                    <a:srgbClr val="000000">
                      <a:alpha val="43137"/>
                    </a:srgbClr>
                  </a:outerShdw>
                </a:effectLst>
                <a:latin typeface="Lucida Sans" panose="020B0602030504020204" pitchFamily="34" charset="0"/>
              </a:rPr>
              <a:t>Encourage user-generated content.</a:t>
            </a:r>
          </a:p>
          <a:p>
            <a:pPr>
              <a:lnSpc>
                <a:spcPct val="200000"/>
              </a:lnSpc>
              <a:buFont typeface="Wingdings" panose="05000000000000000000" pitchFamily="2" charset="2"/>
              <a:buChar char="ü"/>
            </a:pPr>
            <a:r>
              <a:rPr b="1" dirty="0" sz="2800" i="1" lang="en-GB">
                <a:solidFill>
                  <a:schemeClr val="accent5">
                    <a:lumMod val="75000"/>
                  </a:schemeClr>
                </a:solidFill>
                <a:effectLst>
                  <a:outerShdw algn="tl" blurRad="38100" dir="2700000" dist="38100">
                    <a:srgbClr val="000000">
                      <a:alpha val="43137"/>
                    </a:srgbClr>
                  </a:outerShdw>
                </a:effectLst>
                <a:latin typeface="Lucida Sans" panose="020B0602030504020204" pitchFamily="34" charset="0"/>
              </a:rPr>
              <a:t>Guest Blogging.</a:t>
            </a:r>
          </a:p>
          <a:p>
            <a:pPr>
              <a:lnSpc>
                <a:spcPct val="200000"/>
              </a:lnSpc>
              <a:buFont typeface="Wingdings" panose="05000000000000000000" pitchFamily="2" charset="2"/>
              <a:buChar char="ü"/>
            </a:pPr>
            <a:r>
              <a:rPr b="1" dirty="0" sz="2800" i="1" lang="en-GB">
                <a:solidFill>
                  <a:schemeClr val="accent5">
                    <a:lumMod val="75000"/>
                  </a:schemeClr>
                </a:solidFill>
                <a:effectLst>
                  <a:outerShdw algn="tl" blurRad="38100" dir="2700000" dist="38100">
                    <a:srgbClr val="000000">
                      <a:alpha val="43137"/>
                    </a:srgbClr>
                  </a:outerShdw>
                </a:effectLst>
                <a:latin typeface="Lucida Sans" panose="020B0602030504020204" pitchFamily="34" charset="0"/>
              </a:rPr>
              <a:t>Create videos on social media.</a:t>
            </a:r>
          </a:p>
          <a:p>
            <a:pPr>
              <a:lnSpc>
                <a:spcPct val="200000"/>
              </a:lnSpc>
              <a:buFont typeface="Wingdings" panose="05000000000000000000" pitchFamily="2" charset="2"/>
              <a:buChar char="ü"/>
            </a:pPr>
            <a:r>
              <a:rPr b="1" dirty="0" sz="2800" i="1" lang="en-GB">
                <a:solidFill>
                  <a:schemeClr val="accent5">
                    <a:lumMod val="75000"/>
                  </a:schemeClr>
                </a:solidFill>
                <a:effectLst>
                  <a:outerShdw algn="tl" blurRad="38100" dir="2700000" dist="38100">
                    <a:srgbClr val="000000">
                      <a:alpha val="43137"/>
                    </a:srgbClr>
                  </a:outerShdw>
                </a:effectLst>
                <a:latin typeface="Lucida Sans" panose="020B0602030504020204" pitchFamily="34" charset="0"/>
              </a:rPr>
              <a:t>Host a podcast.</a:t>
            </a:r>
          </a:p>
          <a:p>
            <a:pPr>
              <a:lnSpc>
                <a:spcPct val="200000"/>
              </a:lnSpc>
              <a:buFont typeface="Wingdings" panose="05000000000000000000" pitchFamily="2" charset="2"/>
              <a:buChar char="ü"/>
            </a:pPr>
            <a:r>
              <a:rPr b="1" dirty="0" sz="2800" i="1" lang="en-GB">
                <a:solidFill>
                  <a:schemeClr val="accent5">
                    <a:lumMod val="75000"/>
                  </a:schemeClr>
                </a:solidFill>
                <a:effectLst>
                  <a:outerShdw algn="tl" blurRad="38100" dir="2700000" dist="38100">
                    <a:srgbClr val="000000">
                      <a:alpha val="43137"/>
                    </a:srgbClr>
                  </a:outerShdw>
                </a:effectLst>
                <a:latin typeface="Lucida Sans" panose="020B0602030504020204" pitchFamily="34" charset="0"/>
              </a:rPr>
              <a:t>Offer lead magnets in exchange for email.</a:t>
            </a:r>
            <a:endParaRPr b="1" dirty="0" sz="2800" i="1" lang="en-IN">
              <a:solidFill>
                <a:schemeClr val="accent5">
                  <a:lumMod val="75000"/>
                </a:schemeClr>
              </a:solidFill>
              <a:effectLst>
                <a:outerShdw algn="tl" blurRad="38100" dir="2700000" dist="38100">
                  <a:srgbClr val="000000">
                    <a:alpha val="43137"/>
                  </a:srgbClr>
                </a:outerShdw>
              </a:effectLst>
              <a:latin typeface="Lucida Sans" panose="020B0602030504020204" pitchFamily="34" charset="0"/>
            </a:endParaRPr>
          </a:p>
          <a:p>
            <a:endParaRPr dirty="0"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sp>
        <p:nvSpPr>
          <p:cNvPr id="1048617" name="Title 1"/>
          <p:cNvSpPr>
            <a:spLocks noGrp="1"/>
          </p:cNvSpPr>
          <p:nvPr>
            <p:ph type="title"/>
          </p:nvPr>
        </p:nvSpPr>
        <p:spPr/>
        <p:txBody>
          <a:bodyPr/>
          <a:p>
            <a:r>
              <a:rPr b="1" dirty="0" lang="en-US"/>
              <a:t>INTRODUCTION</a:t>
            </a:r>
          </a:p>
        </p:txBody>
      </p:sp>
      <p:sp>
        <p:nvSpPr>
          <p:cNvPr id="1048618" name="Content Placeholder 2"/>
          <p:cNvSpPr>
            <a:spLocks noGrp="1"/>
          </p:cNvSpPr>
          <p:nvPr>
            <p:ph idx="1"/>
          </p:nvPr>
        </p:nvSpPr>
        <p:spPr/>
        <p:txBody>
          <a:bodyPr>
            <a:normAutofit/>
          </a:bodyPr>
          <a:p>
            <a:r>
              <a:rPr dirty="0" lang="en-US"/>
              <a:t>Title: HDFC Bank Brand Study for Digital Marketing</a:t>
            </a:r>
          </a:p>
          <a:p>
            <a:endParaRPr b="0" dirty="0" lang="en-US"/>
          </a:p>
          <a:p>
            <a:r>
              <a:rPr dirty="0" lang="en-US"/>
              <a:t>Brief Overview: Introduce HDFC Bank as one of India's leading private sector banks with a strong presence in the digital market. Highlight the bank's commitment to providing innovative financial solutions to its customers.</a:t>
            </a:r>
            <a:br>
              <a:rPr dirty="0" lang="en-US"/>
            </a:br>
            <a:endParaRPr dirty="0"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sp>
        <p:nvSpPr>
          <p:cNvPr id="1048663" name="Content Placeholder 2"/>
          <p:cNvSpPr>
            <a:spLocks noGrp="1"/>
          </p:cNvSpPr>
          <p:nvPr>
            <p:ph idx="1"/>
          </p:nvPr>
        </p:nvSpPr>
        <p:spPr>
          <a:xfrm>
            <a:off x="457200" y="762000"/>
            <a:ext cx="8229600" cy="5812536"/>
          </a:xfrm>
        </p:spPr>
        <p:txBody>
          <a:bodyPr>
            <a:normAutofit fontScale="85714" lnSpcReduction="20000"/>
          </a:bodyPr>
          <a:p>
            <a:r>
              <a:rPr dirty="0" lang="en-GB" u="sng">
                <a:solidFill>
                  <a:srgbClr val="FF0000"/>
                </a:solidFill>
                <a:latin typeface="Bahnschrift SemiBold" panose="020B0502040204020203" pitchFamily="34" charset="0"/>
              </a:rPr>
              <a:t>Challenges encountered and lessons learned in marketing strategies</a:t>
            </a:r>
            <a:endParaRPr dirty="0" lang="en-IN" u="sng">
              <a:solidFill>
                <a:srgbClr val="FF0000"/>
              </a:solidFill>
              <a:latin typeface="Bahnschrift SemiBold" panose="020B0502040204020203" pitchFamily="34" charset="0"/>
            </a:endParaRPr>
          </a:p>
          <a:p>
            <a:pPr>
              <a:lnSpc>
                <a:spcPct val="150000"/>
              </a:lnSpc>
              <a:buFont typeface="Wingdings" panose="05000000000000000000" pitchFamily="2" charset="2"/>
              <a:buChar char="Ø"/>
            </a:pPr>
            <a:r>
              <a:rPr b="1" dirty="0" i="1" lang="en-GB">
                <a:solidFill>
                  <a:srgbClr val="FFFF00"/>
                </a:solidFill>
                <a:effectLst>
                  <a:outerShdw algn="tl" blurRad="38100" dir="2700000" dist="38100">
                    <a:srgbClr val="000000">
                      <a:alpha val="43137"/>
                    </a:srgbClr>
                  </a:outerShdw>
                </a:effectLst>
                <a:latin typeface="Lucida Sans" panose="020B0602030504020204" pitchFamily="34" charset="0"/>
              </a:rPr>
              <a:t>Recruiting talent. </a:t>
            </a:r>
          </a:p>
          <a:p>
            <a:pPr>
              <a:lnSpc>
                <a:spcPct val="150000"/>
              </a:lnSpc>
              <a:buFont typeface="Wingdings" panose="05000000000000000000" pitchFamily="2" charset="2"/>
              <a:buChar char="Ø"/>
            </a:pPr>
            <a:r>
              <a:rPr b="1" dirty="0" i="1" lang="en-GB">
                <a:solidFill>
                  <a:srgbClr val="FFFF00"/>
                </a:solidFill>
                <a:effectLst>
                  <a:outerShdw algn="tl" blurRad="38100" dir="2700000" dist="38100">
                    <a:srgbClr val="000000">
                      <a:alpha val="43137"/>
                    </a:srgbClr>
                  </a:outerShdw>
                </a:effectLst>
                <a:latin typeface="Lucida Sans" panose="020B0602030504020204" pitchFamily="34" charset="0"/>
              </a:rPr>
              <a:t>Maintaining a sufficient budget. </a:t>
            </a:r>
          </a:p>
          <a:p>
            <a:pPr>
              <a:lnSpc>
                <a:spcPct val="150000"/>
              </a:lnSpc>
              <a:buFont typeface="Wingdings" panose="05000000000000000000" pitchFamily="2" charset="2"/>
              <a:buChar char="Ø"/>
            </a:pPr>
            <a:r>
              <a:rPr b="1" dirty="0" i="1" lang="en-GB">
                <a:solidFill>
                  <a:srgbClr val="FFFF00"/>
                </a:solidFill>
                <a:effectLst>
                  <a:outerShdw algn="tl" blurRad="38100" dir="2700000" dist="38100">
                    <a:srgbClr val="000000">
                      <a:alpha val="43137"/>
                    </a:srgbClr>
                  </a:outerShdw>
                </a:effectLst>
                <a:latin typeface="Lucida Sans" panose="020B0602030504020204" pitchFamily="34" charset="0"/>
              </a:rPr>
              <a:t>Generating leads. ...</a:t>
            </a:r>
          </a:p>
          <a:p>
            <a:pPr>
              <a:lnSpc>
                <a:spcPct val="150000"/>
              </a:lnSpc>
              <a:buFont typeface="Wingdings" panose="05000000000000000000" pitchFamily="2" charset="2"/>
              <a:buChar char="Ø"/>
            </a:pPr>
            <a:r>
              <a:rPr b="1" dirty="0" i="1" lang="en-GB">
                <a:solidFill>
                  <a:srgbClr val="FFFF00"/>
                </a:solidFill>
                <a:effectLst>
                  <a:outerShdw algn="tl" blurRad="38100" dir="2700000" dist="38100">
                    <a:srgbClr val="000000">
                      <a:alpha val="43137"/>
                    </a:srgbClr>
                  </a:outerShdw>
                </a:effectLst>
                <a:latin typeface="Lucida Sans" panose="020B0602030504020204" pitchFamily="34" charset="0"/>
              </a:rPr>
              <a:t>Finding the right tools. </a:t>
            </a:r>
          </a:p>
          <a:p>
            <a:pPr>
              <a:lnSpc>
                <a:spcPct val="150000"/>
              </a:lnSpc>
              <a:buFont typeface="Wingdings" panose="05000000000000000000" pitchFamily="2" charset="2"/>
              <a:buChar char="Ø"/>
            </a:pPr>
            <a:r>
              <a:rPr b="1" dirty="0" i="1" lang="en-GB">
                <a:solidFill>
                  <a:srgbClr val="FFFF00"/>
                </a:solidFill>
                <a:effectLst>
                  <a:outerShdw algn="tl" blurRad="38100" dir="2700000" dist="38100">
                    <a:srgbClr val="000000">
                      <a:alpha val="43137"/>
                    </a:srgbClr>
                  </a:outerShdw>
                </a:effectLst>
                <a:latin typeface="Lucida Sans" panose="020B0602030504020204" pitchFamily="34" charset="0"/>
              </a:rPr>
              <a:t>Being risk-averse. </a:t>
            </a:r>
          </a:p>
          <a:p>
            <a:pPr>
              <a:lnSpc>
                <a:spcPct val="150000"/>
              </a:lnSpc>
              <a:buFont typeface="Wingdings" panose="05000000000000000000" pitchFamily="2" charset="2"/>
              <a:buChar char="Ø"/>
            </a:pPr>
            <a:r>
              <a:rPr b="1" dirty="0" i="1" lang="en-GB">
                <a:solidFill>
                  <a:srgbClr val="FFFF00"/>
                </a:solidFill>
                <a:effectLst>
                  <a:outerShdw algn="tl" blurRad="38100" dir="2700000" dist="38100">
                    <a:srgbClr val="000000">
                      <a:alpha val="43137"/>
                    </a:srgbClr>
                  </a:outerShdw>
                </a:effectLst>
                <a:latin typeface="Lucida Sans" panose="020B0602030504020204" pitchFamily="34" charset="0"/>
              </a:rPr>
              <a:t>Moving into new markets. </a:t>
            </a:r>
          </a:p>
          <a:p>
            <a:pPr>
              <a:lnSpc>
                <a:spcPct val="150000"/>
              </a:lnSpc>
              <a:buFont typeface="Wingdings" panose="05000000000000000000" pitchFamily="2" charset="2"/>
              <a:buChar char="Ø"/>
            </a:pPr>
            <a:r>
              <a:rPr b="1" dirty="0" i="1" lang="en-GB">
                <a:solidFill>
                  <a:srgbClr val="FFFF00"/>
                </a:solidFill>
                <a:effectLst>
                  <a:outerShdw algn="tl" blurRad="38100" dir="2700000" dist="38100">
                    <a:srgbClr val="000000">
                      <a:alpha val="43137"/>
                    </a:srgbClr>
                  </a:outerShdw>
                </a:effectLst>
                <a:latin typeface="Lucida Sans" panose="020B0602030504020204" pitchFamily="34" charset="0"/>
              </a:rPr>
              <a:t>Retaining customers. </a:t>
            </a:r>
          </a:p>
          <a:p>
            <a:pPr>
              <a:lnSpc>
                <a:spcPct val="150000"/>
              </a:lnSpc>
              <a:buFont typeface="Wingdings" panose="05000000000000000000" pitchFamily="2" charset="2"/>
              <a:buChar char="Ø"/>
            </a:pPr>
            <a:r>
              <a:rPr b="1" dirty="0" i="1" lang="en-GB">
                <a:solidFill>
                  <a:srgbClr val="FFFF00"/>
                </a:solidFill>
                <a:effectLst>
                  <a:outerShdw algn="tl" blurRad="38100" dir="2700000" dist="38100">
                    <a:srgbClr val="000000">
                      <a:alpha val="43137"/>
                    </a:srgbClr>
                  </a:outerShdw>
                </a:effectLst>
                <a:latin typeface="Lucida Sans" panose="020B0602030504020204" pitchFamily="34" charset="0"/>
              </a:rPr>
              <a:t>Retaining and training staff.</a:t>
            </a:r>
          </a:p>
          <a:p>
            <a:pPr>
              <a:lnSpc>
                <a:spcPct val="150000"/>
              </a:lnSpc>
              <a:buFont typeface="Wingdings" panose="05000000000000000000" pitchFamily="2" charset="2"/>
              <a:buChar char="Ø"/>
            </a:pPr>
            <a:r>
              <a:rPr b="1" dirty="0" i="1" lang="en-IN">
                <a:solidFill>
                  <a:srgbClr val="FFFF00"/>
                </a:solidFill>
                <a:effectLst>
                  <a:outerShdw algn="tl" blurRad="38100" dir="2700000" dist="38100">
                    <a:srgbClr val="000000">
                      <a:alpha val="43137"/>
                    </a:srgbClr>
                  </a:outerShdw>
                </a:effectLst>
                <a:latin typeface="Lucida Sans" panose="020B0602030504020204" pitchFamily="34" charset="0"/>
              </a:rPr>
              <a:t>Choosing effective tactics.</a:t>
            </a:r>
          </a:p>
          <a:p>
            <a:pPr>
              <a:lnSpc>
                <a:spcPct val="150000"/>
              </a:lnSpc>
              <a:buFont typeface="Wingdings" panose="05000000000000000000" pitchFamily="2" charset="2"/>
              <a:buChar char="Ø"/>
            </a:pPr>
            <a:r>
              <a:rPr b="1" dirty="0" i="1" lang="en-IN">
                <a:solidFill>
                  <a:srgbClr val="FFFF00"/>
                </a:solidFill>
                <a:effectLst>
                  <a:outerShdw algn="tl" blurRad="38100" dir="2700000" dist="38100">
                    <a:srgbClr val="000000">
                      <a:alpha val="43137"/>
                    </a:srgbClr>
                  </a:outerShdw>
                </a:effectLst>
                <a:latin typeface="Lucida Sans" panose="020B0602030504020204" pitchFamily="34" charset="0"/>
              </a:rPr>
              <a:t>Facing increased competition.</a:t>
            </a:r>
          </a:p>
          <a:p>
            <a:endParaRPr dirty="0"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92" name=""/>
        <p:cNvGrpSpPr/>
        <p:nvPr/>
      </p:nvGrpSpPr>
      <p:grpSpPr>
        <a:xfrm>
          <a:off x="0" y="0"/>
          <a:ext cx="0" cy="0"/>
          <a:chOff x="0" y="0"/>
          <a:chExt cx="0" cy="0"/>
        </a:xfrm>
      </p:grpSpPr>
      <p:sp>
        <p:nvSpPr>
          <p:cNvPr id="1048664" name="Title 1"/>
          <p:cNvSpPr>
            <a:spLocks noGrp="1"/>
          </p:cNvSpPr>
          <p:nvPr>
            <p:ph type="ctrTitle"/>
          </p:nvPr>
        </p:nvSpPr>
        <p:spPr>
          <a:xfrm>
            <a:off x="381000" y="3276600"/>
            <a:ext cx="8458200" cy="1470025"/>
          </a:xfrm>
        </p:spPr>
        <p:txBody>
          <a:bodyPr>
            <a:normAutofit fontScale="90000"/>
          </a:bodyPr>
          <a:p>
            <a:r>
              <a:rPr b="1" dirty="0" sz="4000" lang="en-US"/>
              <a:t>PART-3</a:t>
            </a:r>
            <a:br>
              <a:rPr b="1" dirty="0" sz="4000" lang="en-US"/>
            </a:br>
            <a:r>
              <a:rPr b="1" dirty="0" sz="4000" lang="en-US"/>
              <a:t>CONTENT CREATION AND CURATION</a:t>
            </a:r>
            <a:br>
              <a:rPr b="1" dirty="0" sz="4000" lang="en-US"/>
            </a:br>
            <a:br>
              <a:rPr b="1" dirty="0" sz="3600" lang="en-US"/>
            </a:br>
            <a:endParaRPr b="1" dirty="0" sz="3600"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93" name=""/>
        <p:cNvGrpSpPr/>
        <p:nvPr/>
      </p:nvGrpSpPr>
      <p:grpSpPr>
        <a:xfrm>
          <a:off x="0" y="0"/>
          <a:ext cx="0" cy="0"/>
          <a:chOff x="0" y="0"/>
          <a:chExt cx="0" cy="0"/>
        </a:xfrm>
      </p:grpSpPr>
      <p:sp>
        <p:nvSpPr>
          <p:cNvPr id="1048665" name="Title 1"/>
          <p:cNvSpPr>
            <a:spLocks noGrp="1"/>
          </p:cNvSpPr>
          <p:nvPr>
            <p:ph type="title"/>
          </p:nvPr>
        </p:nvSpPr>
        <p:spPr/>
        <p:txBody>
          <a:bodyPr/>
          <a:p>
            <a:r>
              <a:rPr b="1" dirty="0" lang="en-US"/>
              <a:t>INTRODUCTION</a:t>
            </a:r>
          </a:p>
        </p:txBody>
      </p:sp>
      <p:sp>
        <p:nvSpPr>
          <p:cNvPr id="1048666" name="Content Placeholder 2"/>
          <p:cNvSpPr>
            <a:spLocks noGrp="1"/>
          </p:cNvSpPr>
          <p:nvPr>
            <p:ph idx="1"/>
          </p:nvPr>
        </p:nvSpPr>
        <p:spPr/>
        <p:txBody>
          <a:bodyPr>
            <a:normAutofit/>
          </a:bodyPr>
          <a:p>
            <a:r>
              <a:rPr dirty="0" lang="en-US"/>
              <a:t>Title: Content Creation and </a:t>
            </a:r>
            <a:r>
              <a:rPr dirty="0" lang="en-US" err="1"/>
              <a:t>Curation</a:t>
            </a:r>
            <a:r>
              <a:rPr dirty="0" lang="en-US"/>
              <a:t> for HDFC Bank's Digital Marketing</a:t>
            </a:r>
            <a:endParaRPr b="0" dirty="0" lang="en-US"/>
          </a:p>
          <a:p>
            <a:r>
              <a:rPr dirty="0" lang="en-US"/>
              <a:t> Brief Overview: Explain the significance of content creation and </a:t>
            </a:r>
            <a:r>
              <a:rPr dirty="0" lang="en-US" err="1"/>
              <a:t>curation</a:t>
            </a:r>
            <a:r>
              <a:rPr dirty="0" lang="en-US"/>
              <a:t> in HDFC Bank's digital marketing strategy. Emphasize how engaging and relevant content can attract and retain customers in the competitive banking industry.</a:t>
            </a:r>
            <a:endParaRPr b="0" dirty="0" lang="en-US"/>
          </a:p>
          <a:p>
            <a:endParaRPr dirty="0"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94" name=""/>
        <p:cNvGrpSpPr/>
        <p:nvPr/>
      </p:nvGrpSpPr>
      <p:grpSpPr>
        <a:xfrm>
          <a:off x="0" y="0"/>
          <a:ext cx="0" cy="0"/>
          <a:chOff x="0" y="0"/>
          <a:chExt cx="0" cy="0"/>
        </a:xfrm>
      </p:grpSpPr>
      <p:sp>
        <p:nvSpPr>
          <p:cNvPr id="1048667" name="Title 1"/>
          <p:cNvSpPr>
            <a:spLocks noGrp="1"/>
          </p:cNvSpPr>
          <p:nvPr>
            <p:ph type="title"/>
          </p:nvPr>
        </p:nvSpPr>
        <p:spPr/>
        <p:txBody>
          <a:bodyPr>
            <a:normAutofit/>
          </a:bodyPr>
          <a:p>
            <a:r>
              <a:rPr b="1" dirty="0" lang="en-US"/>
              <a:t>CONTENT CREATION STRATEGIES</a:t>
            </a:r>
          </a:p>
        </p:txBody>
      </p:sp>
      <p:sp>
        <p:nvSpPr>
          <p:cNvPr id="1048668" name="Content Placeholder 2"/>
          <p:cNvSpPr>
            <a:spLocks noGrp="1"/>
          </p:cNvSpPr>
          <p:nvPr>
            <p:ph idx="1"/>
          </p:nvPr>
        </p:nvSpPr>
        <p:spPr/>
        <p:txBody>
          <a:bodyPr>
            <a:normAutofit fontScale="96429" lnSpcReduction="20000"/>
          </a:bodyPr>
          <a:p>
            <a:r>
              <a:rPr dirty="0" lang="en-US"/>
              <a:t> High-Quality Content: Produce informative and valuable content that addresses the needs and pain points of the target audience.</a:t>
            </a:r>
            <a:endParaRPr b="0" dirty="0" lang="en-US"/>
          </a:p>
          <a:p>
            <a:r>
              <a:rPr dirty="0" lang="en-US"/>
              <a:t> Content Calendar: Implement a content calendar to plan and organize content creation, ensuring consistency and timely delivery.</a:t>
            </a:r>
            <a:endParaRPr b="0" dirty="0" lang="en-US"/>
          </a:p>
          <a:p>
            <a:r>
              <a:rPr dirty="0" lang="en-US"/>
              <a:t> Visual Content: Incorporate visual elements like </a:t>
            </a:r>
            <a:r>
              <a:rPr dirty="0" lang="en-US" err="1"/>
              <a:t>infographics</a:t>
            </a:r>
            <a:r>
              <a:rPr dirty="0" lang="en-US"/>
              <a:t>, images, and videos to enhance engagement and comprehension.</a:t>
            </a:r>
            <a:endParaRPr b="0" dirty="0" lang="en-US"/>
          </a:p>
          <a:p>
            <a:r>
              <a:rPr dirty="0" lang="en-US"/>
              <a:t> SEO Integration: Integrate targeted keywords into the content to improve search engine visibility and organic traffic.</a:t>
            </a:r>
            <a:endParaRPr b="0" dirty="0" lang="en-US"/>
          </a:p>
          <a:p>
            <a:endParaRPr dirty="0"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95" name=""/>
        <p:cNvGrpSpPr/>
        <p:nvPr/>
      </p:nvGrpSpPr>
      <p:grpSpPr>
        <a:xfrm>
          <a:off x="0" y="0"/>
          <a:ext cx="0" cy="0"/>
          <a:chOff x="0" y="0"/>
          <a:chExt cx="0" cy="0"/>
        </a:xfrm>
      </p:grpSpPr>
      <p:graphicFrame>
        <p:nvGraphicFramePr>
          <p:cNvPr id="4194304" name="Table 3"/>
          <p:cNvGraphicFramePr>
            <a:graphicFrameLocks noGrp="1"/>
          </p:cNvGraphicFramePr>
          <p:nvPr/>
        </p:nvGraphicFramePr>
        <p:xfrm>
          <a:off x="405061" y="990600"/>
          <a:ext cx="8333877" cy="5520355"/>
        </p:xfrm>
        <a:graphic>
          <a:graphicData uri="http://schemas.openxmlformats.org/drawingml/2006/table">
            <a:tbl>
              <a:tblPr firstRow="1" bandRow="1">
                <a:tableStyleId>{5C22544A-7EE6-4342-B048-85BDC9FD1C3A}</a:tableStyleId>
              </a:tblPr>
              <a:tblGrid>
                <a:gridCol w="1042739"/>
                <a:gridCol w="1026695"/>
                <a:gridCol w="986589"/>
                <a:gridCol w="1419726"/>
                <a:gridCol w="1339516"/>
                <a:gridCol w="1259306"/>
                <a:gridCol w="1259306"/>
              </a:tblGrid>
              <a:tr h="320899">
                <a:tc gridSpan="7">
                  <a:txBody>
                    <a:bodyPr/>
                    <a:p>
                      <a:pPr algn="l" defTabSz="685800" eaLnBrk="1" fontAlgn="auto" hangingPunct="1" indent="0" latinLnBrk="0" marL="0" marR="0" rtl="0">
                        <a:lnSpc>
                          <a:spcPct val="100000"/>
                        </a:lnSpc>
                        <a:spcBef>
                          <a:spcPts val="0"/>
                        </a:spcBef>
                        <a:spcAft>
                          <a:spcPts val="0"/>
                        </a:spcAft>
                        <a:buClrTx/>
                        <a:buSzTx/>
                        <a:buFontTx/>
                        <a:buNone/>
                      </a:pPr>
                      <a:r>
                        <a:rPr dirty="0" sz="2000" lang="en-US">
                          <a:solidFill>
                            <a:schemeClr val="accent3"/>
                          </a:solidFill>
                        </a:rPr>
                        <a:t>Content</a:t>
                      </a:r>
                      <a:r>
                        <a:rPr baseline="0" dirty="0" sz="2000" lang="en-US">
                          <a:solidFill>
                            <a:schemeClr val="accent3"/>
                          </a:solidFill>
                        </a:rPr>
                        <a:t> calendar of JULY month : </a:t>
                      </a:r>
                      <a:r>
                        <a:rPr baseline="0" dirty="0" sz="2000" lang="en-US">
                          <a:solidFill>
                            <a:srgbClr val="FFC000"/>
                          </a:solidFill>
                          <a:effectLst>
                            <a:glow>
                              <a:schemeClr val="accent1">
                                <a:alpha val="40000"/>
                              </a:schemeClr>
                            </a:glow>
                          </a:effectLst>
                        </a:rPr>
                        <a:t>HDFC Bank </a:t>
                      </a:r>
                      <a:endParaRPr dirty="0" sz="2000" lang="en-IN">
                        <a:solidFill>
                          <a:srgbClr val="FFC000"/>
                        </a:solidFill>
                        <a:effectLst>
                          <a:glow>
                            <a:schemeClr val="accent1">
                              <a:alpha val="40000"/>
                            </a:schemeClr>
                          </a:glow>
                        </a:effectLst>
                      </a:endParaRPr>
                    </a:p>
                  </a:txBody>
                </a:tc>
                <a:tc hMerge="1">
                  <a:txBody>
                    <a:bodyPr/>
                    <a:p>
                      <a:endParaRPr dirty="0" lang="en-IN"/>
                    </a:p>
                  </a:txBody>
                </a:tc>
                <a:tc hMerge="1">
                  <a:txBody>
                    <a:bodyPr/>
                    <a:p>
                      <a:endParaRPr dirty="0" lang="en-IN"/>
                    </a:p>
                  </a:txBody>
                </a:tc>
                <a:tc hMerge="1">
                  <a:txBody>
                    <a:bodyPr/>
                    <a:p>
                      <a:endParaRPr dirty="0" lang="en-IN"/>
                    </a:p>
                  </a:txBody>
                </a:tc>
                <a:tc hMerge="1">
                  <a:txBody>
                    <a:bodyPr/>
                    <a:p>
                      <a:endParaRPr dirty="0" lang="en-IN"/>
                    </a:p>
                  </a:txBody>
                </a:tc>
                <a:tc hMerge="1">
                  <a:txBody>
                    <a:bodyPr/>
                    <a:p>
                      <a:endParaRPr lang="en-IN"/>
                    </a:p>
                  </a:txBody>
                </a:tc>
                <a:tc hMerge="1">
                  <a:txBody>
                    <a:bodyPr/>
                    <a:p>
                      <a:endParaRPr lang="en-IN"/>
                    </a:p>
                  </a:txBody>
                </a:tc>
              </a:tr>
              <a:tr h="235898">
                <a:tc>
                  <a:txBody>
                    <a:bodyPr/>
                    <a:p>
                      <a:r>
                        <a:rPr b="0" dirty="0" lang="en-US">
                          <a:solidFill>
                            <a:schemeClr val="tx1"/>
                          </a:solidFill>
                          <a:latin typeface="Arial" panose="020B0604020202020204" pitchFamily="34" charset="0"/>
                          <a:cs typeface="Arial" panose="020B0604020202020204" pitchFamily="34" charset="0"/>
                        </a:rPr>
                        <a:t>Sunday</a:t>
                      </a:r>
                      <a:endParaRPr b="0" dirty="0" lang="en-IN">
                        <a:solidFill>
                          <a:schemeClr val="tx1"/>
                        </a:solidFill>
                        <a:latin typeface="Arial" panose="020B0604020202020204" pitchFamily="34" charset="0"/>
                        <a:cs typeface="Arial" panose="020B0604020202020204" pitchFamily="34" charset="0"/>
                      </a:endParaRPr>
                    </a:p>
                  </a:txBody>
                </a:tc>
                <a:tc>
                  <a:txBody>
                    <a:bodyPr/>
                    <a:p>
                      <a:r>
                        <a:rPr dirty="0" lang="en-US"/>
                        <a:t>Monday</a:t>
                      </a:r>
                      <a:endParaRPr dirty="0" lang="en-IN"/>
                    </a:p>
                  </a:txBody>
                </a:tc>
                <a:tc>
                  <a:txBody>
                    <a:bodyPr/>
                    <a:p>
                      <a:r>
                        <a:rPr dirty="0" lang="en-US"/>
                        <a:t>Tuesday</a:t>
                      </a:r>
                      <a:endParaRPr dirty="0" lang="en-IN"/>
                    </a:p>
                  </a:txBody>
                </a:tc>
                <a:tc>
                  <a:txBody>
                    <a:bodyPr/>
                    <a:p>
                      <a:r>
                        <a:rPr dirty="0" lang="en-US"/>
                        <a:t>Wednesday</a:t>
                      </a:r>
                      <a:endParaRPr dirty="0" lang="en-IN"/>
                    </a:p>
                  </a:txBody>
                </a:tc>
                <a:tc>
                  <a:txBody>
                    <a:bodyPr/>
                    <a:p>
                      <a:r>
                        <a:rPr dirty="0" lang="en-US"/>
                        <a:t>Thursday</a:t>
                      </a:r>
                      <a:endParaRPr dirty="0" lang="en-IN"/>
                    </a:p>
                  </a:txBody>
                </a:tc>
                <a:tc>
                  <a:txBody>
                    <a:bodyPr/>
                    <a:p>
                      <a:r>
                        <a:rPr dirty="0" lang="en-US"/>
                        <a:t>Friday</a:t>
                      </a:r>
                      <a:endParaRPr dirty="0" lang="en-IN"/>
                    </a:p>
                  </a:txBody>
                </a:tc>
                <a:tc>
                  <a:txBody>
                    <a:bodyPr/>
                    <a:p>
                      <a:r>
                        <a:rPr dirty="0" lang="en-US"/>
                        <a:t>Saturday </a:t>
                      </a:r>
                      <a:endParaRPr dirty="0" lang="en-IN"/>
                    </a:p>
                  </a:txBody>
                </a:tc>
              </a:tr>
              <a:tr h="483166">
                <a:tc>
                  <a:txBody>
                    <a:bodyPr/>
                    <a:p>
                      <a:endParaRPr dirty="0" lang="en-IN"/>
                    </a:p>
                  </a:txBody>
                </a:tc>
                <a:tc>
                  <a:txBody>
                    <a:bodyPr/>
                    <a:p>
                      <a:endParaRPr dirty="0" lang="en-IN"/>
                    </a:p>
                  </a:txBody>
                </a:tc>
                <a:tc>
                  <a:txBody>
                    <a:bodyPr/>
                    <a:p>
                      <a:endParaRPr dirty="0" lang="en-IN"/>
                    </a:p>
                  </a:txBody>
                </a:tc>
                <a:tc>
                  <a:txBody>
                    <a:bodyPr/>
                    <a:p>
                      <a:endParaRPr dirty="0" lang="en-IN"/>
                    </a:p>
                  </a:txBody>
                </a:tc>
                <a:tc>
                  <a:txBody>
                    <a:bodyPr/>
                    <a:p>
                      <a:endParaRPr dirty="0" lang="en-IN"/>
                    </a:p>
                  </a:txBody>
                </a:tc>
                <a:tc>
                  <a:txBody>
                    <a:bodyPr/>
                    <a:p>
                      <a:endParaRPr dirty="0" lang="en-IN"/>
                    </a:p>
                  </a:txBody>
                </a:tc>
                <a:tc>
                  <a:txBody>
                    <a:bodyPr/>
                    <a:p>
                      <a:pPr indent="0" marL="0">
                        <a:buFont typeface="+mj-lt"/>
                        <a:buNone/>
                      </a:pPr>
                      <a:r>
                        <a:rPr dirty="0" sz="1200" lang="en-US"/>
                        <a:t>01.Welcome</a:t>
                      </a:r>
                      <a:r>
                        <a:rPr baseline="0" dirty="0" sz="1200" lang="en-US"/>
                        <a:t> July</a:t>
                      </a:r>
                    </a:p>
                    <a:p>
                      <a:pPr indent="0" marL="0">
                        <a:buFont typeface="+mj-lt"/>
                        <a:buNone/>
                      </a:pPr>
                      <a:r>
                        <a:rPr baseline="0" dirty="0" sz="1200" lang="en-US"/>
                        <a:t>Shared a post on Instagram. </a:t>
                      </a:r>
                      <a:endParaRPr dirty="0" sz="1200" lang="en-IN"/>
                    </a:p>
                  </a:txBody>
                </a:tc>
              </a:tr>
              <a:tr h="1100755">
                <a:tc>
                  <a:txBody>
                    <a:bodyPr/>
                    <a:p>
                      <a:pPr indent="0" marL="0">
                        <a:buFont typeface="+mj-lt"/>
                        <a:buNone/>
                      </a:pPr>
                      <a:r>
                        <a:rPr dirty="0" lang="en-US"/>
                        <a:t>02. </a:t>
                      </a:r>
                      <a:endParaRPr dirty="0" lang="en-IN"/>
                    </a:p>
                  </a:txBody>
                </a:tc>
                <a:tc>
                  <a:txBody>
                    <a:bodyPr/>
                    <a:p>
                      <a:r>
                        <a:rPr dirty="0" lang="en-US"/>
                        <a:t>03. </a:t>
                      </a:r>
                      <a:r>
                        <a:rPr dirty="0" sz="800" lang="en-US"/>
                        <a:t>Financial</a:t>
                      </a:r>
                      <a:r>
                        <a:rPr baseline="0" dirty="0" sz="800" lang="en-US"/>
                        <a:t> tips Monday</a:t>
                      </a:r>
                      <a:endParaRPr dirty="0" sz="800" lang="en-IN"/>
                    </a:p>
                  </a:txBody>
                </a:tc>
                <a:tc>
                  <a:txBody>
                    <a:bodyPr/>
                    <a:p>
                      <a:r>
                        <a:rPr dirty="0" lang="en-US"/>
                        <a:t>04.</a:t>
                      </a:r>
                      <a:endParaRPr dirty="0" lang="en-IN"/>
                    </a:p>
                  </a:txBody>
                </a:tc>
                <a:tc>
                  <a:txBody>
                    <a:bodyPr/>
                    <a:p>
                      <a:r>
                        <a:rPr dirty="0" lang="en-US"/>
                        <a:t>05. </a:t>
                      </a:r>
                      <a:r>
                        <a:rPr dirty="0" sz="800" lang="en-GB">
                          <a:latin typeface="Arial" pitchFamily="34" charset="0"/>
                          <a:cs typeface="Arial" pitchFamily="34" charset="0"/>
                        </a:rPr>
                        <a:t>Share the bank's commitment to sustainability</a:t>
                      </a:r>
                      <a:r>
                        <a:rPr baseline="0" dirty="0" sz="800" lang="en-GB">
                          <a:latin typeface="Arial" pitchFamily="34" charset="0"/>
                          <a:cs typeface="Arial" pitchFamily="34" charset="0"/>
                        </a:rPr>
                        <a:t> for a greener future.</a:t>
                      </a:r>
                      <a:endParaRPr dirty="0" sz="800" lang="en-IN"/>
                    </a:p>
                  </a:txBody>
                </a:tc>
                <a:tc>
                  <a:txBody>
                    <a:bodyPr/>
                    <a:p>
                      <a:r>
                        <a:rPr dirty="0" lang="en-US"/>
                        <a:t>06.</a:t>
                      </a:r>
                      <a:endParaRPr dirty="0" lang="en-IN"/>
                    </a:p>
                  </a:txBody>
                </a:tc>
                <a:tc>
                  <a:txBody>
                    <a:bodyPr/>
                    <a:p>
                      <a:r>
                        <a:rPr dirty="0" lang="en-US"/>
                        <a:t>07.</a:t>
                      </a:r>
                      <a:r>
                        <a:rPr dirty="0" sz="800" lang="en-GB">
                          <a:latin typeface="Arial" pitchFamily="34" charset="0"/>
                          <a:cs typeface="Arial" pitchFamily="34" charset="0"/>
                        </a:rPr>
                        <a:t>Posted a story (quiz) on Instagram</a:t>
                      </a:r>
                    </a:p>
                    <a:p>
                      <a:r>
                        <a:rPr dirty="0" sz="800" lang="en-IN">
                          <a:hlinkClick r:id="rId1" tooltip="https://instagram.com/hdfc.bank999?utm_source=qr&amp;igshid=ZDc4ODBmNjlmNQ%3D%3D"/>
                        </a:rPr>
                        <a:t>https://instagram.com/hdfc.bank999?utm_source=qr&amp;igshid=ZDc4ODBmNjlmNQ%3D%3D</a:t>
                      </a:r>
                      <a:endParaRPr dirty="0" sz="800" lang="en-GB">
                        <a:latin typeface="Arial" pitchFamily="34" charset="0"/>
                        <a:cs typeface="Arial" pitchFamily="34" charset="0"/>
                      </a:endParaRPr>
                    </a:p>
                  </a:txBody>
                </a:tc>
                <a:tc>
                  <a:txBody>
                    <a:bodyPr/>
                    <a:p>
                      <a:pPr algn="l" defTabSz="685800" eaLnBrk="1" fontAlgn="auto" hangingPunct="1" indent="0" latinLnBrk="0" marL="0" marR="0" rtl="0">
                        <a:lnSpc>
                          <a:spcPct val="100000"/>
                        </a:lnSpc>
                        <a:spcBef>
                          <a:spcPts val="0"/>
                        </a:spcBef>
                        <a:spcAft>
                          <a:spcPts val="0"/>
                        </a:spcAft>
                        <a:buClrTx/>
                        <a:buSzTx/>
                        <a:buFontTx/>
                        <a:buNone/>
                      </a:pPr>
                      <a:r>
                        <a:rPr dirty="0" lang="en-US"/>
                        <a:t>08</a:t>
                      </a:r>
                      <a:r>
                        <a:rPr dirty="0" sz="800" lang="en-US"/>
                        <a:t>.</a:t>
                      </a:r>
                      <a:r>
                        <a:rPr dirty="0" sz="800" lang="en-GB">
                          <a:latin typeface="Arial" pitchFamily="34" charset="0"/>
                          <a:cs typeface="Arial" pitchFamily="34" charset="0"/>
                        </a:rPr>
                        <a:t> Best Investment Options - Educate the audience about various investment</a:t>
                      </a:r>
                      <a:endParaRPr dirty="0" sz="800" lang="en-IN"/>
                    </a:p>
                  </a:txBody>
                </a:tc>
              </a:tr>
              <a:tr h="0">
                <a:tc>
                  <a:txBody>
                    <a:bodyPr/>
                    <a:p>
                      <a:r>
                        <a:rPr dirty="0" lang="en-US"/>
                        <a:t>09.</a:t>
                      </a:r>
                      <a:endParaRPr dirty="0" lang="en-IN"/>
                    </a:p>
                  </a:txBody>
                </a:tc>
                <a:tc>
                  <a:txBody>
                    <a:bodyPr/>
                    <a:p>
                      <a:r>
                        <a:rPr dirty="0" lang="en-US"/>
                        <a:t>10.Blog</a:t>
                      </a:r>
                      <a:r>
                        <a:rPr dirty="0" sz="800" lang="en-IN">
                          <a:hlinkClick r:id="rId2" tooltip="https://www.hdfcbank.com/personal/resources/learning-centre/pay/what-are-the-benefits-of-a-credit-card"/>
                        </a:rPr>
                        <a:t>https://www.hdfcbank.com/personal/resources/learning-centre/pay/what-are-the-benefits-of-a-credit-card</a:t>
                      </a:r>
                      <a:endParaRPr dirty="0" sz="800" lang="en-US"/>
                    </a:p>
                  </a:txBody>
                </a:tc>
                <a:tc>
                  <a:txBody>
                    <a:bodyPr/>
                    <a:p>
                      <a:pPr algn="l" defTabSz="685800" eaLnBrk="1" fontAlgn="auto" hangingPunct="1" indent="0" latinLnBrk="0" marL="0" marR="0" rtl="0">
                        <a:lnSpc>
                          <a:spcPct val="100000"/>
                        </a:lnSpc>
                        <a:spcBef>
                          <a:spcPts val="0"/>
                        </a:spcBef>
                        <a:spcAft>
                          <a:spcPts val="0"/>
                        </a:spcAft>
                        <a:buClrTx/>
                        <a:buSzTx/>
                        <a:buFontTx/>
                        <a:buNone/>
                      </a:pPr>
                      <a:r>
                        <a:rPr dirty="0" lang="en-US"/>
                        <a:t>11.</a:t>
                      </a:r>
                      <a:r>
                        <a:rPr dirty="0" lang="en-GB">
                          <a:latin typeface="Arial" pitchFamily="34" charset="0"/>
                          <a:cs typeface="Arial" pitchFamily="34" charset="0"/>
                        </a:rPr>
                        <a:t> </a:t>
                      </a:r>
                      <a:endParaRPr dirty="0" lang="en-IN"/>
                    </a:p>
                  </a:txBody>
                </a:tc>
                <a:tc>
                  <a:txBody>
                    <a:bodyPr/>
                    <a:p>
                      <a:pPr algn="l" defTabSz="685800" eaLnBrk="1" fontAlgn="auto" hangingPunct="1" indent="0" latinLnBrk="0" marL="0" marR="0" rtl="0">
                        <a:lnSpc>
                          <a:spcPct val="100000"/>
                        </a:lnSpc>
                        <a:spcBef>
                          <a:spcPts val="0"/>
                        </a:spcBef>
                        <a:spcAft>
                          <a:spcPts val="0"/>
                        </a:spcAft>
                        <a:buClrTx/>
                        <a:buSzTx/>
                        <a:buFontTx/>
                        <a:buNone/>
                      </a:pPr>
                      <a:r>
                        <a:rPr dirty="0" lang="en-US"/>
                        <a:t>12</a:t>
                      </a:r>
                      <a:r>
                        <a:rPr dirty="0" sz="800" lang="en-US"/>
                        <a:t>.</a:t>
                      </a:r>
                      <a:r>
                        <a:rPr dirty="0" sz="800" lang="en-GB">
                          <a:latin typeface="Arial" pitchFamily="34" charset="0"/>
                          <a:cs typeface="Arial" pitchFamily="34" charset="0"/>
                        </a:rPr>
                        <a:t> #Travel wednesday - Share travel tips and information about Axis Bank's travel-friendly financial services.</a:t>
                      </a:r>
                    </a:p>
                    <a:p>
                      <a:endParaRPr dirty="0" lang="en-IN"/>
                    </a:p>
                  </a:txBody>
                </a:tc>
                <a:tc>
                  <a:txBody>
                    <a:bodyPr/>
                    <a:p>
                      <a:r>
                        <a:rPr dirty="0" lang="en-US"/>
                        <a:t>13.</a:t>
                      </a:r>
                      <a:endParaRPr dirty="0" lang="en-IN"/>
                    </a:p>
                  </a:txBody>
                </a:tc>
                <a:tc>
                  <a:txBody>
                    <a:bodyPr/>
                    <a:p>
                      <a:pPr algn="l" defTabSz="685800" eaLnBrk="1" fontAlgn="auto" hangingPunct="1" indent="0" latinLnBrk="0" marL="0" marR="0" rtl="0">
                        <a:lnSpc>
                          <a:spcPct val="100000"/>
                        </a:lnSpc>
                        <a:spcBef>
                          <a:spcPts val="0"/>
                        </a:spcBef>
                        <a:spcAft>
                          <a:spcPts val="0"/>
                        </a:spcAft>
                        <a:buClrTx/>
                        <a:buSzTx/>
                        <a:buFontTx/>
                        <a:buNone/>
                      </a:pPr>
                      <a:r>
                        <a:rPr dirty="0" lang="en-US"/>
                        <a:t>14.</a:t>
                      </a:r>
                      <a:r>
                        <a:rPr dirty="0" lang="en-GB">
                          <a:latin typeface="Arial" pitchFamily="34" charset="0"/>
                          <a:cs typeface="Arial" pitchFamily="34" charset="0"/>
                        </a:rPr>
                        <a:t> </a:t>
                      </a:r>
                      <a:r>
                        <a:rPr dirty="0" sz="800" lang="en-GB">
                          <a:latin typeface="Arial" pitchFamily="34" charset="0"/>
                          <a:cs typeface="Arial" pitchFamily="34" charset="0"/>
                        </a:rPr>
                        <a:t>Fun Fact Friday - Share another intriguing fact to keep the audience engaged.</a:t>
                      </a:r>
                    </a:p>
                    <a:p>
                      <a:endParaRPr dirty="0" lang="en-IN"/>
                    </a:p>
                  </a:txBody>
                </a:tc>
                <a:tc>
                  <a:txBody>
                    <a:bodyPr/>
                    <a:p>
                      <a:r>
                        <a:rPr dirty="0" lang="en-US"/>
                        <a:t>15.</a:t>
                      </a:r>
                      <a:endParaRPr dirty="0" lang="en-IN"/>
                    </a:p>
                  </a:txBody>
                </a:tc>
              </a:tr>
              <a:tr h="347177">
                <a:tc>
                  <a:txBody>
                    <a:bodyPr/>
                    <a:p>
                      <a:r>
                        <a:rPr dirty="0" lang="en-US"/>
                        <a:t>16.</a:t>
                      </a:r>
                      <a:endParaRPr dirty="0" lang="en-IN"/>
                    </a:p>
                  </a:txBody>
                </a:tc>
                <a:tc>
                  <a:txBody>
                    <a:bodyPr/>
                    <a:p>
                      <a:r>
                        <a:rPr dirty="0" lang="en-US"/>
                        <a:t>17.</a:t>
                      </a:r>
                      <a:endParaRPr dirty="0" lang="en-IN"/>
                    </a:p>
                  </a:txBody>
                </a:tc>
                <a:tc>
                  <a:txBody>
                    <a:bodyPr/>
                    <a:p>
                      <a:r>
                        <a:rPr dirty="0" lang="en-US"/>
                        <a:t>18.</a:t>
                      </a:r>
                      <a:endParaRPr dirty="0" lang="en-IN"/>
                    </a:p>
                  </a:txBody>
                </a:tc>
                <a:tc>
                  <a:txBody>
                    <a:bodyPr/>
                    <a:p>
                      <a:r>
                        <a:rPr dirty="0" lang="en-US"/>
                        <a:t>19.</a:t>
                      </a:r>
                      <a:endParaRPr dirty="0" lang="en-IN"/>
                    </a:p>
                  </a:txBody>
                </a:tc>
                <a:tc>
                  <a:txBody>
                    <a:bodyPr/>
                    <a:p>
                      <a:r>
                        <a:rPr dirty="0" lang="en-US"/>
                        <a:t>20. </a:t>
                      </a:r>
                      <a:r>
                        <a:rPr dirty="0" sz="800" lang="en-US"/>
                        <a:t>Promotion video</a:t>
                      </a:r>
                      <a:endParaRPr dirty="0" sz="800" lang="en-IN"/>
                    </a:p>
                  </a:txBody>
                </a:tc>
                <a:tc>
                  <a:txBody>
                    <a:bodyPr/>
                    <a:p>
                      <a:r>
                        <a:rPr dirty="0" lang="en-US"/>
                        <a:t>21.</a:t>
                      </a:r>
                      <a:endParaRPr dirty="0" lang="en-IN"/>
                    </a:p>
                  </a:txBody>
                </a:tc>
                <a:tc>
                  <a:txBody>
                    <a:bodyPr/>
                    <a:p>
                      <a:r>
                        <a:rPr dirty="0" lang="en-US"/>
                        <a:t>22.</a:t>
                      </a:r>
                      <a:endParaRPr dirty="0" lang="en-IN"/>
                    </a:p>
                  </a:txBody>
                </a:tc>
              </a:tr>
              <a:tr h="272716">
                <a:tc>
                  <a:txBody>
                    <a:bodyPr/>
                    <a:p>
                      <a:r>
                        <a:rPr dirty="0" lang="en-US"/>
                        <a:t>23.</a:t>
                      </a:r>
                      <a:endParaRPr dirty="0" lang="en-IN"/>
                    </a:p>
                  </a:txBody>
                </a:tc>
                <a:tc>
                  <a:txBody>
                    <a:bodyPr/>
                    <a:p>
                      <a:r>
                        <a:rPr dirty="0" lang="en-US"/>
                        <a:t>24.</a:t>
                      </a:r>
                      <a:endParaRPr dirty="0" lang="en-IN"/>
                    </a:p>
                  </a:txBody>
                </a:tc>
                <a:tc>
                  <a:txBody>
                    <a:bodyPr/>
                    <a:p>
                      <a:r>
                        <a:rPr dirty="0" lang="en-US"/>
                        <a:t>25.</a:t>
                      </a:r>
                      <a:endParaRPr dirty="0" lang="en-IN"/>
                    </a:p>
                  </a:txBody>
                </a:tc>
                <a:tc>
                  <a:txBody>
                    <a:bodyPr/>
                    <a:p>
                      <a:r>
                        <a:rPr dirty="0" lang="en-US"/>
                        <a:t>26.</a:t>
                      </a:r>
                      <a:endParaRPr dirty="0" lang="en-IN"/>
                    </a:p>
                  </a:txBody>
                </a:tc>
                <a:tc>
                  <a:txBody>
                    <a:bodyPr/>
                    <a:p>
                      <a:r>
                        <a:rPr dirty="0" lang="en-US"/>
                        <a:t>27.</a:t>
                      </a:r>
                      <a:endParaRPr dirty="0" lang="en-IN"/>
                    </a:p>
                  </a:txBody>
                </a:tc>
                <a:tc>
                  <a:txBody>
                    <a:bodyPr/>
                    <a:p>
                      <a:r>
                        <a:rPr dirty="0" lang="en-US"/>
                        <a:t>28.</a:t>
                      </a:r>
                      <a:endParaRPr dirty="0" lang="en-IN"/>
                    </a:p>
                  </a:txBody>
                </a:tc>
                <a:tc>
                  <a:txBody>
                    <a:bodyPr/>
                    <a:p>
                      <a:r>
                        <a:rPr dirty="0" lang="en-US"/>
                        <a:t>29.</a:t>
                      </a:r>
                      <a:endParaRPr dirty="0" lang="en-IN"/>
                    </a:p>
                  </a:txBody>
                </a:tc>
              </a:tr>
              <a:tr h="0">
                <a:tc>
                  <a:txBody>
                    <a:bodyPr/>
                    <a:p>
                      <a:r>
                        <a:rPr dirty="0" lang="en-US"/>
                        <a:t>30.</a:t>
                      </a:r>
                      <a:r>
                        <a:rPr baseline="0" dirty="0" lang="en-US"/>
                        <a:t> </a:t>
                      </a:r>
                      <a:r>
                        <a:rPr baseline="0" dirty="0" sz="800" lang="en-US"/>
                        <a:t>Recap the highlights on the month.</a:t>
                      </a:r>
                      <a:endParaRPr dirty="0" sz="800" lang="en-IN"/>
                    </a:p>
                  </a:txBody>
                </a:tc>
                <a:tc>
                  <a:txBody>
                    <a:bodyPr/>
                    <a:p>
                      <a:r>
                        <a:rPr dirty="0" lang="en-US"/>
                        <a:t>31.</a:t>
                      </a:r>
                      <a:endParaRPr dirty="0" lang="en-IN"/>
                    </a:p>
                  </a:txBody>
                </a:tc>
                <a:tc>
                  <a:txBody>
                    <a:bodyPr/>
                    <a:p>
                      <a:endParaRPr lang="en-IN"/>
                    </a:p>
                  </a:txBody>
                </a:tc>
                <a:tc>
                  <a:txBody>
                    <a:bodyPr/>
                    <a:p>
                      <a:endParaRPr lang="en-IN"/>
                    </a:p>
                  </a:txBody>
                </a:tc>
                <a:tc>
                  <a:txBody>
                    <a:bodyPr/>
                    <a:p>
                      <a:endParaRPr dirty="0" lang="en-IN"/>
                    </a:p>
                  </a:txBody>
                </a:tc>
                <a:tc>
                  <a:txBody>
                    <a:bodyPr/>
                    <a:p>
                      <a:endParaRPr dirty="0" lang="en-IN"/>
                    </a:p>
                  </a:txBody>
                </a:tc>
                <a:tc>
                  <a:txBody>
                    <a:bodyPr/>
                    <a:p>
                      <a:endParaRPr dirty="0" lang="en-IN"/>
                    </a:p>
                  </a:txBody>
                </a:tc>
              </a:tr>
            </a:tbl>
          </a:graphicData>
        </a:graphic>
      </p:graphicFrame>
      <p:sp>
        <p:nvSpPr>
          <p:cNvPr id="1048669" name="Rectangle 5"/>
          <p:cNvSpPr/>
          <p:nvPr/>
        </p:nvSpPr>
        <p:spPr>
          <a:xfrm>
            <a:off x="927811" y="528935"/>
            <a:ext cx="7288375" cy="461665"/>
          </a:xfrm>
          <a:prstGeom prst="rect"/>
          <a:noFill/>
        </p:spPr>
        <p:txBody>
          <a:bodyPr bIns="45720" lIns="91440" rIns="91440" tIns="45720" wrap="square">
            <a:spAutoFit/>
          </a:bodyPr>
          <a:p>
            <a:pPr algn="ctr"/>
            <a:r>
              <a:rPr b="1" dirty="0" sz="2400" lang="en-GB">
                <a:ln w="22225">
                  <a:solidFill>
                    <a:schemeClr val="accent2"/>
                  </a:solidFill>
                  <a:prstDash val="solid"/>
                </a:ln>
                <a:solidFill>
                  <a:schemeClr val="accent2">
                    <a:lumMod val="40000"/>
                    <a:lumOff val="60000"/>
                  </a:schemeClr>
                </a:solidFill>
              </a:rPr>
              <a:t>Content ideas and marketing strategies</a:t>
            </a:r>
            <a:endParaRPr b="1" cap="none" dirty="0" sz="2400" lang="en-GB" spc="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96" name=""/>
        <p:cNvGrpSpPr/>
        <p:nvPr/>
      </p:nvGrpSpPr>
      <p:grpSpPr>
        <a:xfrm>
          <a:off x="0" y="0"/>
          <a:ext cx="0" cy="0"/>
          <a:chOff x="0" y="0"/>
          <a:chExt cx="0" cy="0"/>
        </a:xfrm>
      </p:grpSpPr>
      <p:pic>
        <p:nvPicPr>
          <p:cNvPr id="2097159" name="Picture 3"/>
          <p:cNvPicPr>
            <a:picLocks noChangeAspect="1"/>
          </p:cNvPicPr>
          <p:nvPr/>
        </p:nvPicPr>
        <p:blipFill>
          <a:blip xmlns:r="http://schemas.openxmlformats.org/officeDocument/2006/relationships" r:embed="rId1"/>
          <a:stretch>
            <a:fillRect/>
          </a:stretch>
        </p:blipFill>
        <p:spPr>
          <a:xfrm>
            <a:off x="0" y="457200"/>
            <a:ext cx="4560628" cy="3873802"/>
          </a:xfrm>
          <a:prstGeom prst="rect"/>
        </p:spPr>
      </p:pic>
      <p:pic>
        <p:nvPicPr>
          <p:cNvPr id="2097160" name="Picture 5"/>
          <p:cNvPicPr>
            <a:picLocks noChangeAspect="1"/>
          </p:cNvPicPr>
          <p:nvPr/>
        </p:nvPicPr>
        <p:blipFill>
          <a:blip xmlns:r="http://schemas.openxmlformats.org/officeDocument/2006/relationships" r:embed="rId2"/>
          <a:stretch>
            <a:fillRect/>
          </a:stretch>
        </p:blipFill>
        <p:spPr>
          <a:xfrm>
            <a:off x="-11373" y="2895599"/>
            <a:ext cx="4567451" cy="3962400"/>
          </a:xfrm>
          <a:prstGeom prst="rect"/>
        </p:spPr>
      </p:pic>
      <p:pic>
        <p:nvPicPr>
          <p:cNvPr id="2097161" name="Picture 6"/>
          <p:cNvPicPr>
            <a:picLocks noChangeAspect="1"/>
          </p:cNvPicPr>
          <p:nvPr/>
        </p:nvPicPr>
        <p:blipFill>
          <a:blip xmlns:r="http://schemas.openxmlformats.org/officeDocument/2006/relationships" r:embed="rId3"/>
          <a:stretch>
            <a:fillRect/>
          </a:stretch>
        </p:blipFill>
        <p:spPr>
          <a:xfrm>
            <a:off x="4572000" y="421943"/>
            <a:ext cx="4567451" cy="3962400"/>
          </a:xfrm>
          <a:prstGeom prst="rect"/>
        </p:spPr>
      </p:pic>
      <p:pic>
        <p:nvPicPr>
          <p:cNvPr id="2097162" name="Picture 8"/>
          <p:cNvPicPr>
            <a:picLocks noChangeAspect="1"/>
          </p:cNvPicPr>
          <p:nvPr/>
        </p:nvPicPr>
        <p:blipFill>
          <a:blip xmlns:r="http://schemas.openxmlformats.org/officeDocument/2006/relationships" r:embed="rId4"/>
          <a:stretch>
            <a:fillRect/>
          </a:stretch>
        </p:blipFill>
        <p:spPr>
          <a:xfrm>
            <a:off x="4583374" y="2886498"/>
            <a:ext cx="4544705" cy="3962401"/>
          </a:xfrm>
          <a:prstGeom prst="rec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97" name=""/>
        <p:cNvGrpSpPr/>
        <p:nvPr/>
      </p:nvGrpSpPr>
      <p:grpSpPr>
        <a:xfrm>
          <a:off x="0" y="0"/>
          <a:ext cx="0" cy="0"/>
          <a:chOff x="0" y="0"/>
          <a:chExt cx="0" cy="0"/>
        </a:xfrm>
      </p:grpSpPr>
      <p:sp>
        <p:nvSpPr>
          <p:cNvPr id="1048670" name="Title 1"/>
          <p:cNvSpPr>
            <a:spLocks noGrp="1"/>
          </p:cNvSpPr>
          <p:nvPr>
            <p:ph type="title"/>
          </p:nvPr>
        </p:nvSpPr>
        <p:spPr/>
        <p:txBody>
          <a:bodyPr>
            <a:normAutofit/>
          </a:bodyPr>
          <a:p>
            <a:r>
              <a:rPr b="1" dirty="0" lang="en-US"/>
              <a:t>CONTENT CURATION STRATEGIES</a:t>
            </a:r>
          </a:p>
        </p:txBody>
      </p:sp>
      <p:sp>
        <p:nvSpPr>
          <p:cNvPr id="1048671" name="Content Placeholder 2"/>
          <p:cNvSpPr>
            <a:spLocks noGrp="1"/>
          </p:cNvSpPr>
          <p:nvPr>
            <p:ph idx="1"/>
          </p:nvPr>
        </p:nvSpPr>
        <p:spPr/>
        <p:txBody>
          <a:bodyPr>
            <a:normAutofit fontScale="92857" lnSpcReduction="10000"/>
          </a:bodyPr>
          <a:p>
            <a:r>
              <a:rPr dirty="0" lang="en-US"/>
              <a:t>Define Content </a:t>
            </a:r>
            <a:r>
              <a:rPr dirty="0" lang="en-US" err="1"/>
              <a:t>Curation</a:t>
            </a:r>
            <a:r>
              <a:rPr dirty="0" lang="en-US"/>
              <a:t>: Explain the practice of gathering and sharing relevant content from external sources to add value to the audience.</a:t>
            </a:r>
            <a:endParaRPr b="0" dirty="0" lang="en-US"/>
          </a:p>
          <a:p>
            <a:r>
              <a:rPr dirty="0" lang="en-US"/>
              <a:t> Credibility and Trust: Curate content from reputable sources to establish credibility and trust with the audience.</a:t>
            </a:r>
            <a:endParaRPr b="0" dirty="0" lang="en-US"/>
          </a:p>
          <a:p>
            <a:r>
              <a:rPr dirty="0" lang="en-US"/>
              <a:t> Diverse Content: Curate a mix of articles, industry news, and expert insights to provide a comprehensive view of financial topics.</a:t>
            </a:r>
            <a:endParaRPr b="0" dirty="0" lang="en-US"/>
          </a:p>
          <a:p>
            <a:r>
              <a:rPr dirty="0" lang="en-US"/>
              <a:t> Personalization: Tailor </a:t>
            </a:r>
            <a:r>
              <a:rPr dirty="0" lang="en-US" err="1"/>
              <a:t>curated</a:t>
            </a:r>
            <a:r>
              <a:rPr dirty="0" lang="en-US"/>
              <a:t> content to match the preferences and interests of the target audience.</a:t>
            </a:r>
            <a:endParaRPr b="0" dirty="0" lang="en-US"/>
          </a:p>
          <a:p>
            <a:endParaRPr dirty="0"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98" name=""/>
        <p:cNvGrpSpPr/>
        <p:nvPr/>
      </p:nvGrpSpPr>
      <p:grpSpPr>
        <a:xfrm>
          <a:off x="0" y="0"/>
          <a:ext cx="0" cy="0"/>
          <a:chOff x="0" y="0"/>
          <a:chExt cx="0" cy="0"/>
        </a:xfrm>
      </p:grpSpPr>
      <p:sp>
        <p:nvSpPr>
          <p:cNvPr id="1048672" name="Title 1"/>
          <p:cNvSpPr>
            <a:spLocks noGrp="1"/>
          </p:cNvSpPr>
          <p:nvPr>
            <p:ph type="title"/>
          </p:nvPr>
        </p:nvSpPr>
        <p:spPr/>
        <p:txBody>
          <a:bodyPr/>
          <a:p>
            <a:r>
              <a:rPr b="1" dirty="0" lang="en-US"/>
              <a:t>SOCIAL MEDIA CAMPAIGNS</a:t>
            </a:r>
          </a:p>
        </p:txBody>
      </p:sp>
      <p:sp>
        <p:nvSpPr>
          <p:cNvPr id="1048673" name="Content Placeholder 2"/>
          <p:cNvSpPr>
            <a:spLocks noGrp="1"/>
          </p:cNvSpPr>
          <p:nvPr>
            <p:ph idx="1"/>
          </p:nvPr>
        </p:nvSpPr>
        <p:spPr/>
        <p:txBody>
          <a:bodyPr>
            <a:normAutofit fontScale="89286" lnSpcReduction="10000"/>
          </a:bodyPr>
          <a:p>
            <a:r>
              <a:rPr dirty="0" lang="en-US"/>
              <a:t>Utilize Social Platforms: Identify key social media platforms (e.g., </a:t>
            </a:r>
            <a:r>
              <a:rPr dirty="0" lang="en-US" err="1"/>
              <a:t>Facebook</a:t>
            </a:r>
            <a:r>
              <a:rPr dirty="0" lang="en-US"/>
              <a:t>, Twitter, LinkedIn, </a:t>
            </a:r>
            <a:r>
              <a:rPr dirty="0" lang="en-US" err="1"/>
              <a:t>Instagram</a:t>
            </a:r>
            <a:r>
              <a:rPr dirty="0" lang="en-US"/>
              <a:t>) to reach a wide range of audience segments.</a:t>
            </a:r>
            <a:endParaRPr b="0" dirty="0" lang="en-US"/>
          </a:p>
          <a:p>
            <a:r>
              <a:rPr dirty="0" lang="en-US"/>
              <a:t> Engaging Visuals: Use eye-catching visuals, interactive content, and storytelling techniques to capture and retain audience attention.</a:t>
            </a:r>
            <a:endParaRPr b="0" dirty="0" lang="en-US"/>
          </a:p>
          <a:p>
            <a:r>
              <a:rPr dirty="0" lang="en-US"/>
              <a:t> Call-to-Action (CTA): Include clear and compelling CTAs in social media posts to encourage audience interaction and conversion.</a:t>
            </a:r>
            <a:endParaRPr b="0" dirty="0" lang="en-US"/>
          </a:p>
          <a:p>
            <a:r>
              <a:rPr dirty="0" lang="en-US"/>
              <a:t> Analytics and Insights: Monitor social media metrics to measure the effectiveness of campaigns and make data-driven improvements.</a:t>
            </a:r>
            <a:endParaRPr b="0" dirty="0" lang="en-US"/>
          </a:p>
          <a:p>
            <a:endParaRPr dirty="0"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99" name=""/>
        <p:cNvGrpSpPr/>
        <p:nvPr/>
      </p:nvGrpSpPr>
      <p:grpSpPr>
        <a:xfrm>
          <a:off x="0" y="0"/>
          <a:ext cx="0" cy="0"/>
          <a:chOff x="0" y="0"/>
          <a:chExt cx="0" cy="0"/>
        </a:xfrm>
      </p:grpSpPr>
      <p:sp>
        <p:nvSpPr>
          <p:cNvPr id="1048674" name="Content Placeholder 2"/>
          <p:cNvSpPr>
            <a:spLocks noGrp="1"/>
          </p:cNvSpPr>
          <p:nvPr>
            <p:ph idx="1"/>
          </p:nvPr>
        </p:nvSpPr>
        <p:spPr>
          <a:xfrm>
            <a:off x="457200" y="609600"/>
            <a:ext cx="8229600" cy="5964936"/>
          </a:xfrm>
        </p:spPr>
        <p:txBody>
          <a:bodyPr>
            <a:normAutofit/>
          </a:bodyPr>
          <a:p>
            <a:pPr lvl="0"/>
            <a:r>
              <a:rPr dirty="0" sz="1200" lang="en-GB"/>
              <a:t>Format 1 : Blog article (</a:t>
            </a:r>
            <a:r>
              <a:rPr dirty="0" sz="1200" lang="en-IN">
                <a:hlinkClick r:id="rId1" tooltip="https://www.hdfcbank.com/personal/resources/learning-centre/pay/what-are-the-benefits-of-a-credit-card"/>
              </a:rPr>
              <a:t>https://www.hdfcbank.com/personal/resources/learning-centre/pay/what-are-the-benefits-of-a-credit-card</a:t>
            </a:r>
            <a:r>
              <a:rPr dirty="0" sz="1200" lang="en-GB"/>
              <a:t>).</a:t>
            </a:r>
          </a:p>
          <a:p>
            <a:pPr lvl="0"/>
            <a:endParaRPr dirty="0" sz="1200" lang="en-GB"/>
          </a:p>
          <a:p>
            <a:pPr algn="l" indent="0" lvl="0" marL="0" rtl="0">
              <a:spcBef>
                <a:spcPts val="0"/>
              </a:spcBef>
              <a:spcAft>
                <a:spcPts val="0"/>
              </a:spcAft>
              <a:buNone/>
            </a:pPr>
            <a:r>
              <a:rPr dirty="0" sz="1200" lang="en-GB">
                <a:solidFill>
                  <a:srgbClr val="FF0000"/>
                </a:solidFill>
              </a:rPr>
              <a:t>Aim</a:t>
            </a:r>
            <a:r>
              <a:rPr dirty="0" sz="1200" lang="en-GB"/>
              <a:t> : To promote activation of credit card for customers.</a:t>
            </a:r>
          </a:p>
          <a:p>
            <a:pPr algn="l" indent="0" lvl="0" marL="0" rtl="0">
              <a:spcBef>
                <a:spcPts val="0"/>
              </a:spcBef>
              <a:spcAft>
                <a:spcPts val="0"/>
              </a:spcAft>
              <a:buNone/>
            </a:pPr>
            <a:r>
              <a:rPr dirty="0" sz="1200" lang="en-GB">
                <a:solidFill>
                  <a:schemeClr val="accent6"/>
                </a:solidFill>
              </a:rPr>
              <a:t>Date </a:t>
            </a:r>
            <a:r>
              <a:rPr dirty="0" sz="1200" lang="en-GB"/>
              <a:t>: 10</a:t>
            </a:r>
            <a:r>
              <a:rPr baseline="30000" dirty="0" sz="1200" lang="en-GB"/>
              <a:t>th</a:t>
            </a:r>
            <a:r>
              <a:rPr dirty="0" sz="1200" lang="en-GB"/>
              <a:t> July</a:t>
            </a:r>
          </a:p>
          <a:p>
            <a:pPr lvl="0"/>
            <a:r>
              <a:rPr dirty="0" sz="1200" lang="en-GB">
                <a:solidFill>
                  <a:schemeClr val="accent4"/>
                </a:solidFill>
              </a:rPr>
              <a:t>Idea </a:t>
            </a:r>
            <a:r>
              <a:rPr dirty="0" sz="1200" lang="en-GB"/>
              <a:t>: </a:t>
            </a:r>
            <a:r>
              <a:rPr dirty="0" sz="1200" lang="en-US"/>
              <a:t>Credit card activation helps in preventing fraudulent activities. The cardholder can use the credit card for purchasing purposes as soon as he/she activates it.</a:t>
            </a:r>
          </a:p>
          <a:p>
            <a:pPr lvl="0"/>
            <a:endParaRPr dirty="0" sz="1200" lang="en-GB"/>
          </a:p>
          <a:p>
            <a:r>
              <a:rPr dirty="0" sz="1200" lang="en-GB">
                <a:solidFill>
                  <a:srgbClr val="C00000"/>
                </a:solidFill>
              </a:rPr>
              <a:t>Topic</a:t>
            </a:r>
            <a:r>
              <a:rPr dirty="0" sz="1200" lang="en-GB"/>
              <a:t> : Why to keep our credit card active ?</a:t>
            </a:r>
          </a:p>
          <a:p>
            <a:pPr algn="l" indent="0" lvl="0" marL="0" rtl="0">
              <a:spcBef>
                <a:spcPts val="0"/>
              </a:spcBef>
              <a:spcAft>
                <a:spcPts val="0"/>
              </a:spcAft>
              <a:buNone/>
            </a:pPr>
            <a:endParaRPr dirty="0" sz="1200" lang="en-GB"/>
          </a:p>
          <a:p>
            <a:pPr algn="l" indent="0" lvl="0" marL="0" rtl="0">
              <a:spcBef>
                <a:spcPts val="0"/>
              </a:spcBef>
              <a:spcAft>
                <a:spcPts val="0"/>
              </a:spcAft>
              <a:buNone/>
            </a:pPr>
            <a:r>
              <a:rPr dirty="0" sz="1200" lang="en-GB"/>
              <a:t>Note* : For more details click on the link.</a:t>
            </a:r>
          </a:p>
          <a:p>
            <a:pPr algn="l" indent="0" lvl="0" marL="0" rtl="0">
              <a:spcBef>
                <a:spcPts val="0"/>
              </a:spcBef>
              <a:spcAft>
                <a:spcPts val="0"/>
              </a:spcAft>
              <a:buNone/>
            </a:pPr>
            <a:endParaRPr dirty="0" sz="1200" lang="en-GB"/>
          </a:p>
          <a:p>
            <a:r>
              <a:rPr dirty="0" sz="1200" lang="en-US"/>
              <a:t>Format 2 : </a:t>
            </a:r>
            <a:r>
              <a:rPr dirty="0" sz="1200" lang="en-US">
                <a:solidFill>
                  <a:srgbClr val="7030A0"/>
                </a:solidFill>
              </a:rPr>
              <a:t>Video</a:t>
            </a:r>
            <a:r>
              <a:rPr dirty="0" sz="1200" lang="en-US"/>
              <a:t> .</a:t>
            </a:r>
            <a:r>
              <a:rPr dirty="0" sz="1200" lang="en-IN">
                <a:hlinkClick r:id="rId2" tooltip="https://drive.google.com/file/d/12IDLLwWzaKExz7j-a3Kzc1up4jHJuBoM/view?usp=drivesdk"/>
              </a:rPr>
              <a:t> https://drive.google.com/file/d/12IDLLwWzaKExz7j-a3Kzc1up4jHJuBoM/view?usp=drivesdk</a:t>
            </a:r>
            <a:endParaRPr dirty="0" sz="1200" lang="en-US"/>
          </a:p>
          <a:p>
            <a:endParaRPr dirty="0" sz="1200" lang="en-US"/>
          </a:p>
          <a:p>
            <a:r>
              <a:rPr dirty="0" sz="1200" lang="en-US">
                <a:solidFill>
                  <a:srgbClr val="FF0000"/>
                </a:solidFill>
              </a:rPr>
              <a:t>Aim : </a:t>
            </a:r>
            <a:r>
              <a:rPr dirty="0" sz="1200" lang="en-US">
                <a:solidFill>
                  <a:schemeClr val="tx1"/>
                </a:solidFill>
              </a:rPr>
              <a:t>To promote our brand to the public.</a:t>
            </a:r>
          </a:p>
          <a:p>
            <a:r>
              <a:rPr dirty="0" sz="1200" lang="en-US">
                <a:solidFill>
                  <a:schemeClr val="accent6"/>
                </a:solidFill>
              </a:rPr>
              <a:t>Date</a:t>
            </a:r>
            <a:r>
              <a:rPr dirty="0" sz="1200" lang="en-US">
                <a:solidFill>
                  <a:schemeClr val="tx1"/>
                </a:solidFill>
              </a:rPr>
              <a:t>: 20</a:t>
            </a:r>
            <a:r>
              <a:rPr baseline="30000" dirty="0" sz="1200" lang="en-US">
                <a:solidFill>
                  <a:schemeClr val="tx1"/>
                </a:solidFill>
              </a:rPr>
              <a:t>th</a:t>
            </a:r>
            <a:r>
              <a:rPr dirty="0" sz="1200" lang="en-US">
                <a:solidFill>
                  <a:schemeClr val="tx1"/>
                </a:solidFill>
              </a:rPr>
              <a:t> July</a:t>
            </a:r>
          </a:p>
          <a:p>
            <a:r>
              <a:rPr dirty="0" sz="1200" lang="en-US">
                <a:solidFill>
                  <a:schemeClr val="tx1"/>
                </a:solidFill>
              </a:rPr>
              <a:t>Idea : </a:t>
            </a:r>
            <a:r>
              <a:rPr dirty="0" sz="1200" lang="en-US"/>
              <a:t> introduce your brand, talk about your purpose and goals, and solve pain points.</a:t>
            </a:r>
          </a:p>
          <a:p>
            <a:endParaRPr dirty="0" sz="1200" lang="en-US">
              <a:solidFill>
                <a:srgbClr val="FF0000"/>
              </a:solidFill>
            </a:endParaRPr>
          </a:p>
          <a:p>
            <a:r>
              <a:rPr dirty="0" sz="1200" lang="en-US">
                <a:solidFill>
                  <a:srgbClr val="FF0000"/>
                </a:solidFill>
              </a:rPr>
              <a:t>Topic : </a:t>
            </a:r>
            <a:r>
              <a:rPr dirty="0" sz="1200" lang="en-US">
                <a:solidFill>
                  <a:schemeClr val="tx1"/>
                </a:solidFill>
              </a:rPr>
              <a:t>Giving a clear explanation of axis bank through a video.</a:t>
            </a:r>
          </a:p>
          <a:p>
            <a:r>
              <a:rPr dirty="0" sz="1200" lang="en-US">
                <a:solidFill>
                  <a:schemeClr val="tx1"/>
                </a:solidFill>
              </a:rPr>
              <a:t>Format 3 : </a:t>
            </a:r>
            <a:r>
              <a:rPr dirty="0" sz="1200" lang="en-US">
                <a:solidFill>
                  <a:srgbClr val="92D050"/>
                </a:solidFill>
              </a:rPr>
              <a:t>Creative </a:t>
            </a:r>
            <a:r>
              <a:rPr dirty="0" sz="1200" lang="en-US">
                <a:solidFill>
                  <a:schemeClr val="tx1"/>
                </a:solidFill>
              </a:rPr>
              <a:t>(</a:t>
            </a:r>
            <a:r>
              <a:rPr dirty="0" sz="1200" lang="en-IN">
                <a:hlinkClick r:id="rId3" tooltip="https://instagram.com/hdfc.bank999?utm_source=qr&amp;igshid=ZDc4ODBmNjlmNQ%3D%3D"/>
              </a:rPr>
              <a:t>https://instagram.com/hdfc.bank999?utm_source=qr&amp;igshid=ZDc4ODBmNjlmNQ%3D%3D</a:t>
            </a:r>
            <a:r>
              <a:rPr dirty="0" sz="1200" lang="en-IN"/>
              <a:t>)</a:t>
            </a:r>
            <a:endParaRPr dirty="0" sz="1200" lang="en-US">
              <a:solidFill>
                <a:srgbClr val="92D050"/>
              </a:solidFill>
            </a:endParaRPr>
          </a:p>
          <a:p>
            <a:endParaRPr dirty="0" sz="1200" lang="en-US">
              <a:solidFill>
                <a:schemeClr val="tx1"/>
              </a:solidFill>
            </a:endParaRPr>
          </a:p>
          <a:p>
            <a:r>
              <a:rPr dirty="0" sz="1200" lang="en-US">
                <a:solidFill>
                  <a:srgbClr val="FF0000"/>
                </a:solidFill>
              </a:rPr>
              <a:t>Aim</a:t>
            </a:r>
            <a:r>
              <a:rPr dirty="0" sz="1200" lang="en-US">
                <a:solidFill>
                  <a:schemeClr val="tx1"/>
                </a:solidFill>
              </a:rPr>
              <a:t> : To increase public audience.</a:t>
            </a:r>
          </a:p>
          <a:p>
            <a:r>
              <a:rPr dirty="0" sz="1200" lang="en-US">
                <a:solidFill>
                  <a:srgbClr val="92D050"/>
                </a:solidFill>
              </a:rPr>
              <a:t>Date</a:t>
            </a:r>
            <a:r>
              <a:rPr dirty="0" sz="1200" lang="en-US">
                <a:solidFill>
                  <a:schemeClr val="tx1"/>
                </a:solidFill>
              </a:rPr>
              <a:t> : 1</a:t>
            </a:r>
            <a:r>
              <a:rPr baseline="30000" dirty="0" sz="1200" lang="en-US">
                <a:solidFill>
                  <a:schemeClr val="tx1"/>
                </a:solidFill>
              </a:rPr>
              <a:t>st</a:t>
            </a:r>
            <a:r>
              <a:rPr dirty="0" sz="1200" lang="en-US">
                <a:solidFill>
                  <a:schemeClr val="tx1"/>
                </a:solidFill>
              </a:rPr>
              <a:t> </a:t>
            </a:r>
            <a:r>
              <a:rPr dirty="0" sz="1200" lang="en-US"/>
              <a:t>August</a:t>
            </a:r>
            <a:r>
              <a:rPr dirty="0" sz="1200" lang="en-US">
                <a:solidFill>
                  <a:schemeClr val="tx1"/>
                </a:solidFill>
              </a:rPr>
              <a:t> </a:t>
            </a:r>
          </a:p>
          <a:p>
            <a:r>
              <a:rPr dirty="0" sz="1200" lang="en-US">
                <a:solidFill>
                  <a:srgbClr val="FFC000"/>
                </a:solidFill>
              </a:rPr>
              <a:t>Idea </a:t>
            </a:r>
            <a:r>
              <a:rPr dirty="0" sz="1200" lang="en-US">
                <a:solidFill>
                  <a:schemeClr val="tx1"/>
                </a:solidFill>
              </a:rPr>
              <a:t>: promoting the brand name and about brand through the post on Instagram.</a:t>
            </a:r>
          </a:p>
          <a:p>
            <a:endParaRPr dirty="0" sz="1200" lang="en-US">
              <a:solidFill>
                <a:schemeClr val="tx1"/>
              </a:solidFill>
            </a:endParaRPr>
          </a:p>
          <a:p>
            <a:r>
              <a:rPr dirty="0" sz="1200" lang="en-US">
                <a:solidFill>
                  <a:srgbClr val="0070C0"/>
                </a:solidFill>
              </a:rPr>
              <a:t>Topic</a:t>
            </a:r>
            <a:r>
              <a:rPr dirty="0" sz="1200" lang="en-US">
                <a:solidFill>
                  <a:schemeClr val="tx1"/>
                </a:solidFill>
              </a:rPr>
              <a:t> : Posting of brand logo and identity on social media.</a:t>
            </a:r>
          </a:p>
          <a:p>
            <a:endParaRPr dirty="0" sz="1200" lang="en-US">
              <a:solidFill>
                <a:schemeClr val="tx1"/>
              </a:solidFill>
            </a:endParaRPr>
          </a:p>
          <a:p>
            <a:pPr algn="l" indent="0" lvl="0" marL="0" rtl="0">
              <a:spcBef>
                <a:spcPts val="0"/>
              </a:spcBef>
              <a:spcAft>
                <a:spcPts val="0"/>
              </a:spcAft>
              <a:buNone/>
            </a:pPr>
            <a:endParaRPr dirty="0" sz="1400" lang="en-GB"/>
          </a:p>
          <a:p>
            <a:endParaRPr dirty="0" sz="900"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00" name=""/>
        <p:cNvGrpSpPr/>
        <p:nvPr/>
      </p:nvGrpSpPr>
      <p:grpSpPr>
        <a:xfrm>
          <a:off x="0" y="0"/>
          <a:ext cx="0" cy="0"/>
          <a:chOff x="0" y="0"/>
          <a:chExt cx="0" cy="0"/>
        </a:xfrm>
      </p:grpSpPr>
      <p:pic>
        <p:nvPicPr>
          <p:cNvPr id="2097163" name="Picture 3"/>
          <p:cNvPicPr>
            <a:picLocks noChangeAspect="1"/>
          </p:cNvPicPr>
          <p:nvPr/>
        </p:nvPicPr>
        <p:blipFill>
          <a:blip xmlns:r="http://schemas.openxmlformats.org/officeDocument/2006/relationships" r:embed="rId1"/>
          <a:stretch>
            <a:fillRect/>
          </a:stretch>
        </p:blipFill>
        <p:spPr>
          <a:xfrm>
            <a:off x="152400" y="1498058"/>
            <a:ext cx="3087886" cy="4953000"/>
          </a:xfrm>
          <a:prstGeom prst="rect"/>
        </p:spPr>
      </p:pic>
      <p:pic>
        <p:nvPicPr>
          <p:cNvPr id="2097164" name="Picture 4"/>
          <p:cNvPicPr>
            <a:picLocks noChangeAspect="1"/>
          </p:cNvPicPr>
          <p:nvPr/>
        </p:nvPicPr>
        <p:blipFill>
          <a:blip xmlns:r="http://schemas.openxmlformats.org/officeDocument/2006/relationships" r:embed="rId2"/>
          <a:stretch>
            <a:fillRect/>
          </a:stretch>
        </p:blipFill>
        <p:spPr>
          <a:xfrm>
            <a:off x="3245234" y="1471127"/>
            <a:ext cx="3087886" cy="4977952"/>
          </a:xfrm>
          <a:prstGeom prst="rect"/>
        </p:spPr>
      </p:pic>
      <p:pic>
        <p:nvPicPr>
          <p:cNvPr id="2097165" name="Picture 5"/>
          <p:cNvPicPr>
            <a:picLocks noChangeAspect="1"/>
          </p:cNvPicPr>
          <p:nvPr/>
        </p:nvPicPr>
        <p:blipFill>
          <a:blip xmlns:r="http://schemas.openxmlformats.org/officeDocument/2006/relationships" r:embed="rId3"/>
          <a:stretch>
            <a:fillRect/>
          </a:stretch>
        </p:blipFill>
        <p:spPr>
          <a:xfrm>
            <a:off x="6333120" y="1498058"/>
            <a:ext cx="2819876" cy="4953000"/>
          </a:xfrm>
          <a:prstGeom prst="rect"/>
        </p:spPr>
      </p:pic>
      <p:sp>
        <p:nvSpPr>
          <p:cNvPr id="1048675" name="Rectangle 6"/>
          <p:cNvSpPr/>
          <p:nvPr/>
        </p:nvSpPr>
        <p:spPr>
          <a:xfrm>
            <a:off x="2609765" y="762000"/>
            <a:ext cx="3924472" cy="584775"/>
          </a:xfrm>
          <a:prstGeom prst="rect"/>
          <a:noFill/>
        </p:spPr>
        <p:txBody>
          <a:bodyPr bIns="45720" lIns="91440" rIns="91440" tIns="45720" wrap="none">
            <a:spAutoFit/>
          </a:bodyPr>
          <a:p>
            <a:pPr algn="ctr"/>
            <a:r>
              <a:rPr b="1" dirty="0" sz="3200" lang="en-GB">
                <a:ln w="22225">
                  <a:solidFill>
                    <a:schemeClr val="accent2"/>
                  </a:solidFill>
                  <a:prstDash val="solid"/>
                </a:ln>
                <a:solidFill>
                  <a:schemeClr val="accent2">
                    <a:lumMod val="40000"/>
                    <a:lumOff val="60000"/>
                  </a:schemeClr>
                </a:solidFill>
              </a:rPr>
              <a:t>Instagram stories</a:t>
            </a:r>
            <a:endParaRPr b="1" cap="none" dirty="0" sz="3200" lang="en-GB" spc="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5" name=""/>
        <p:cNvGrpSpPr/>
        <p:nvPr/>
      </p:nvGrpSpPr>
      <p:grpSpPr>
        <a:xfrm>
          <a:off x="0" y="0"/>
          <a:ext cx="0" cy="0"/>
          <a:chOff x="0" y="0"/>
          <a:chExt cx="0" cy="0"/>
        </a:xfrm>
      </p:grpSpPr>
      <p:pic>
        <p:nvPicPr>
          <p:cNvPr id="2097153" name="Picture 2" descr="What do you need to know about HDFC and HDFC bank merger - iPleaders"/>
          <p:cNvPicPr>
            <a:picLocks noChangeAspect="1" noChangeArrowheads="1"/>
          </p:cNvPicPr>
          <p:nvPr/>
        </p:nvPicPr>
        <p:blipFill>
          <a:blip xmlns:r="http://schemas.openxmlformats.org/officeDocument/2006/relationships" r:embed="rId1"/>
          <a:srcRect/>
          <a:stretch>
            <a:fillRect/>
          </a:stretch>
        </p:blipFill>
        <p:spPr bwMode="auto">
          <a:xfrm>
            <a:off x="0" y="688974"/>
            <a:ext cx="9144000" cy="6169025"/>
          </a:xfrm>
          <a:prstGeom prst="rect"/>
          <a:noFill/>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01" name=""/>
        <p:cNvGrpSpPr/>
        <p:nvPr/>
      </p:nvGrpSpPr>
      <p:grpSpPr>
        <a:xfrm>
          <a:off x="0" y="0"/>
          <a:ext cx="0" cy="0"/>
          <a:chOff x="0" y="0"/>
          <a:chExt cx="0" cy="0"/>
        </a:xfrm>
      </p:grpSpPr>
      <p:pic>
        <p:nvPicPr>
          <p:cNvPr id="2097166" name="WhatsApp Video 2023-08-02 at 10.27.29 PM.mp4">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xmlns:r="http://schemas.openxmlformats.org/officeDocument/2006/relationships" r:embed="rId3"/>
          <a:stretch>
            <a:fillRect/>
          </a:stretch>
        </p:blipFill>
        <p:spPr>
          <a:xfrm>
            <a:off x="18197" y="457200"/>
            <a:ext cx="3846513" cy="6400800"/>
          </a:xfrm>
          <a:prstGeom prst="rect"/>
        </p:spPr>
      </p:pic>
      <p:sp>
        <p:nvSpPr>
          <p:cNvPr id="1048676" name="Rectangle 6"/>
          <p:cNvSpPr/>
          <p:nvPr/>
        </p:nvSpPr>
        <p:spPr>
          <a:xfrm>
            <a:off x="3733800" y="685800"/>
            <a:ext cx="5675022" cy="1754326"/>
          </a:xfrm>
          <a:prstGeom prst="rect"/>
          <a:noFill/>
        </p:spPr>
        <p:txBody>
          <a:bodyPr bIns="45720" lIns="91440" rIns="91440" tIns="45720" wrap="square">
            <a:spAutoFit/>
          </a:bodyPr>
          <a:p>
            <a:pPr algn="ctr"/>
            <a:r>
              <a:rPr b="1" cap="none" dirty="0" sz="5400" lang="en-GB" spc="0">
                <a:ln w="22225">
                  <a:solidFill>
                    <a:schemeClr val="accent2"/>
                  </a:solidFill>
                  <a:prstDash val="solid"/>
                </a:ln>
                <a:solidFill>
                  <a:schemeClr val="accent2">
                    <a:lumMod val="40000"/>
                    <a:lumOff val="60000"/>
                  </a:schemeClr>
                </a:solidFill>
                <a:effectLst/>
              </a:rPr>
              <a:t>INSTAGRAM POSTS</a:t>
            </a:r>
          </a:p>
        </p:txBody>
      </p:sp>
      <p:sp>
        <p:nvSpPr>
          <p:cNvPr id="1048677" name="TextBox 1"/>
          <p:cNvSpPr txBox="1"/>
          <p:nvPr/>
        </p:nvSpPr>
        <p:spPr>
          <a:xfrm>
            <a:off x="4158534" y="2440126"/>
            <a:ext cx="4774064" cy="246221"/>
          </a:xfrm>
          <a:prstGeom prst="rect"/>
          <a:noFill/>
        </p:spPr>
        <p:txBody>
          <a:bodyPr rtlCol="0" wrap="none">
            <a:spAutoFit/>
          </a:bodyPr>
          <a:p>
            <a:r>
              <a:rPr dirty="0" sz="1000" lang="en-IN">
                <a:hlinkClick r:id="rId4" tooltip="https://www.instagram.com/reel/Cvd7SEGgJ54/?igshid=MzRlODBiNWFlZA=="/>
              </a:rPr>
              <a:t>https://www.instagram.com/reel/Cvd7SEGgJ54/?igshid=MzRlODBiNWFlZA==</a:t>
            </a:r>
            <a:endParaRPr dirty="0" lang="en-US"/>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type="call" cmd="playFrom(0.0)">
                                      <p:cBhvr>
                                        <p:cTn dur="49062" fill="hold" id="6"/>
                                        <p:tgtEl>
                                          <p:spTgt spid="209716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display="0" fill="hold" id="7">
                  <p:stCondLst>
                    <p:cond delay="indefinite"/>
                  </p:stCondLst>
                </p:cTn>
                <p:tgtEl>
                  <p:spTgt spid="2097166"/>
                </p:tgtEl>
              </p:cMediaNode>
            </p:video>
            <p:seq concurrent="1" nextAc="seek">
              <p:cTn evtFilter="cancelBubble" fill="hold" id="8" nodeType="interactiveSeq" restart="whenNotActive">
                <p:stCondLst>
                  <p:cond evt="onClick" delay="0">
                    <p:tgtEl>
                      <p:spTgt spid="2097166"/>
                    </p:tgtEl>
                  </p:cond>
                </p:stCondLst>
                <p:endSync evt="end" delay="0">
                  <p:rtn val="all"/>
                </p:endSync>
                <p:childTnLst>
                  <p:par>
                    <p:cTn fill="hold" id="9">
                      <p:stCondLst>
                        <p:cond delay="0"/>
                      </p:stCondLst>
                      <p:childTnLst>
                        <p:par>
                          <p:cTn fill="hold" id="10">
                            <p:stCondLst>
                              <p:cond delay="0"/>
                            </p:stCondLst>
                            <p:childTnLst>
                              <p:par>
                                <p:cTn fill="hold" id="11" nodeType="clickEffect" presetClass="mediacall" presetID="2" presetSubtype="0">
                                  <p:stCondLst>
                                    <p:cond delay="0"/>
                                  </p:stCondLst>
                                  <p:childTnLst>
                                    <p:cmd type="call" cmd="togglePause">
                                      <p:cBhvr>
                                        <p:cTn dur="1" fill="hold" id="12"/>
                                        <p:tgtEl>
                                          <p:spTgt spid="2097166"/>
                                        </p:tgtEl>
                                      </p:cBhvr>
                                    </p:cmd>
                                  </p:childTnLst>
                                </p:cTn>
                              </p:par>
                            </p:childTnLst>
                          </p:cTn>
                        </p:par>
                      </p:childTnLst>
                    </p:cTn>
                  </p:par>
                </p:childTnLst>
              </p:cTn>
              <p:nextCondLst>
                <p:cond evt="onClick" delay="0">
                  <p:tgtEl>
                    <p:spTgt spid="2097166"/>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02" name=""/>
        <p:cNvGrpSpPr/>
        <p:nvPr/>
      </p:nvGrpSpPr>
      <p:grpSpPr>
        <a:xfrm>
          <a:off x="0" y="0"/>
          <a:ext cx="0" cy="0"/>
          <a:chOff x="0" y="0"/>
          <a:chExt cx="0" cy="0"/>
        </a:xfrm>
      </p:grpSpPr>
      <p:sp>
        <p:nvSpPr>
          <p:cNvPr id="1048678" name="Title 1"/>
          <p:cNvSpPr>
            <a:spLocks noGrp="1"/>
          </p:cNvSpPr>
          <p:nvPr>
            <p:ph type="title"/>
          </p:nvPr>
        </p:nvSpPr>
        <p:spPr/>
        <p:txBody>
          <a:bodyPr/>
          <a:p>
            <a:r>
              <a:rPr b="1" dirty="0" lang="en-US"/>
              <a:t>ADVERTISING GOALS</a:t>
            </a:r>
          </a:p>
        </p:txBody>
      </p:sp>
      <p:sp>
        <p:nvSpPr>
          <p:cNvPr id="1048679" name="Content Placeholder 2"/>
          <p:cNvSpPr>
            <a:spLocks noGrp="1"/>
          </p:cNvSpPr>
          <p:nvPr>
            <p:ph idx="1"/>
          </p:nvPr>
        </p:nvSpPr>
        <p:spPr/>
        <p:txBody>
          <a:bodyPr>
            <a:normAutofit fontScale="92857" lnSpcReduction="10000"/>
          </a:bodyPr>
          <a:p>
            <a:r>
              <a:rPr dirty="0" lang="en-US"/>
              <a:t> Brand Awareness: Increase HDFC Bank's brand visibility and recognition among the target audience.</a:t>
            </a:r>
            <a:endParaRPr b="0" dirty="0" lang="en-US"/>
          </a:p>
          <a:p>
            <a:r>
              <a:rPr dirty="0" lang="en-US"/>
              <a:t> Lead Generation: Generate qualified leads for various banking products and services through targeted advertising campaigns.</a:t>
            </a:r>
            <a:endParaRPr b="0" dirty="0" lang="en-US"/>
          </a:p>
          <a:p>
            <a:r>
              <a:rPr dirty="0" lang="en-US"/>
              <a:t> Conversion: Drive conversions, such as credit card applications, loan inquiries, and account openings, through optimized landing pages and ads.</a:t>
            </a:r>
            <a:endParaRPr b="0" dirty="0" lang="en-US"/>
          </a:p>
          <a:p>
            <a:r>
              <a:rPr dirty="0" lang="en-US"/>
              <a:t> Retention: Engage existing customers through personalized offers and promotions to foster loyalty and retention.</a:t>
            </a:r>
            <a:endParaRPr b="0" dirty="0" lang="en-US"/>
          </a:p>
          <a:p>
            <a:endParaRPr dirty="0"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03" name=""/>
        <p:cNvGrpSpPr/>
        <p:nvPr/>
      </p:nvGrpSpPr>
      <p:grpSpPr>
        <a:xfrm>
          <a:off x="0" y="0"/>
          <a:ext cx="0" cy="0"/>
          <a:chOff x="0" y="0"/>
          <a:chExt cx="0" cy="0"/>
        </a:xfrm>
      </p:grpSpPr>
      <p:sp>
        <p:nvSpPr>
          <p:cNvPr id="1048680" name="Title 1"/>
          <p:cNvSpPr>
            <a:spLocks noGrp="1"/>
          </p:cNvSpPr>
          <p:nvPr>
            <p:ph type="title"/>
          </p:nvPr>
        </p:nvSpPr>
        <p:spPr/>
        <p:txBody>
          <a:bodyPr/>
          <a:p>
            <a:r>
              <a:rPr b="1" dirty="0" lang="en-US"/>
              <a:t>AUDIENCE TARGETING</a:t>
            </a:r>
          </a:p>
        </p:txBody>
      </p:sp>
      <p:sp>
        <p:nvSpPr>
          <p:cNvPr id="1048681" name="Content Placeholder 2"/>
          <p:cNvSpPr>
            <a:spLocks noGrp="1"/>
          </p:cNvSpPr>
          <p:nvPr>
            <p:ph idx="1"/>
          </p:nvPr>
        </p:nvSpPr>
        <p:spPr/>
        <p:txBody>
          <a:bodyPr>
            <a:normAutofit fontScale="96429" lnSpcReduction="20000"/>
          </a:bodyPr>
          <a:p>
            <a:r>
              <a:rPr dirty="0" lang="en-US"/>
              <a:t>Demographics: Identify the target audience based on age, gender, location, income level, and other relevant demographics.</a:t>
            </a:r>
            <a:endParaRPr b="0" dirty="0" lang="en-US"/>
          </a:p>
          <a:p>
            <a:r>
              <a:rPr dirty="0" lang="en-US"/>
              <a:t> Behavior: Analyze online behavior and preferences to understand customer interests and tailor content accordingly.</a:t>
            </a:r>
            <a:endParaRPr b="0" dirty="0" lang="en-US"/>
          </a:p>
          <a:p>
            <a:r>
              <a:rPr dirty="0" lang="en-US"/>
              <a:t> Personalization: Implement personalized content recommendations based on user interactions and previous engagement.</a:t>
            </a:r>
            <a:endParaRPr b="0" dirty="0" lang="en-US"/>
          </a:p>
          <a:p>
            <a:r>
              <a:rPr dirty="0" lang="en-US"/>
              <a:t> A/B Testing: Conduct A/B testing of different content variations to identify the most effective messaging for different audience segments.</a:t>
            </a:r>
            <a:endParaRPr b="0" dirty="0" lang="en-US"/>
          </a:p>
          <a:p>
            <a:endParaRPr dirty="0"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04" name=""/>
        <p:cNvGrpSpPr/>
        <p:nvPr/>
      </p:nvGrpSpPr>
      <p:grpSpPr>
        <a:xfrm>
          <a:off x="0" y="0"/>
          <a:ext cx="0" cy="0"/>
          <a:chOff x="0" y="0"/>
          <a:chExt cx="0" cy="0"/>
        </a:xfrm>
      </p:grpSpPr>
      <p:sp>
        <p:nvSpPr>
          <p:cNvPr id="1048682" name="Title 1"/>
          <p:cNvSpPr>
            <a:spLocks noGrp="1"/>
          </p:cNvSpPr>
          <p:nvPr>
            <p:ph type="title"/>
          </p:nvPr>
        </p:nvSpPr>
        <p:spPr/>
        <p:txBody>
          <a:bodyPr/>
          <a:p>
            <a:r>
              <a:rPr b="1" dirty="0" lang="en-US"/>
              <a:t>AREAS OF IMPROVEMENT</a:t>
            </a:r>
          </a:p>
        </p:txBody>
      </p:sp>
      <p:sp>
        <p:nvSpPr>
          <p:cNvPr id="1048683" name="Content Placeholder 2"/>
          <p:cNvSpPr>
            <a:spLocks noGrp="1"/>
          </p:cNvSpPr>
          <p:nvPr>
            <p:ph idx="1"/>
          </p:nvPr>
        </p:nvSpPr>
        <p:spPr/>
        <p:txBody>
          <a:bodyPr>
            <a:normAutofit fontScale="92857" lnSpcReduction="20000"/>
          </a:bodyPr>
          <a:p>
            <a:r>
              <a:rPr dirty="0" lang="en-US"/>
              <a:t>Content Relevance: Continuously evaluate content to ensure it remains relevant and aligned with customer needs.</a:t>
            </a:r>
            <a:endParaRPr b="0" dirty="0" lang="en-US"/>
          </a:p>
          <a:p>
            <a:r>
              <a:rPr dirty="0" lang="en-US"/>
              <a:t> Data Privacy: Address data privacy concerns and ensure compliance with data protection regulations while using customer data for personalization.</a:t>
            </a:r>
            <a:endParaRPr b="0" dirty="0" lang="en-US"/>
          </a:p>
          <a:p>
            <a:r>
              <a:rPr dirty="0" lang="en-US"/>
              <a:t> Social Listening: Engage in social listening to understand customer sentiment and address any negative feedback promptly.</a:t>
            </a:r>
            <a:endParaRPr b="0" dirty="0" lang="en-US"/>
          </a:p>
          <a:p>
            <a:r>
              <a:rPr dirty="0" lang="en-US"/>
              <a:t> Performance Metrics: Regularly assess content performance metrics and adjust strategies based on insights.</a:t>
            </a:r>
            <a:endParaRPr b="0" dirty="0" lang="en-US"/>
          </a:p>
          <a:p>
            <a:pPr>
              <a:buNone/>
            </a:pPr>
            <a:endParaRPr dirty="0"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05" name=""/>
        <p:cNvGrpSpPr/>
        <p:nvPr/>
      </p:nvGrpSpPr>
      <p:grpSpPr>
        <a:xfrm>
          <a:off x="0" y="0"/>
          <a:ext cx="0" cy="0"/>
          <a:chOff x="0" y="0"/>
          <a:chExt cx="0" cy="0"/>
        </a:xfrm>
      </p:grpSpPr>
      <p:sp>
        <p:nvSpPr>
          <p:cNvPr id="1048684" name="Title 1"/>
          <p:cNvSpPr>
            <a:spLocks noGrp="1"/>
          </p:cNvSpPr>
          <p:nvPr>
            <p:ph type="title"/>
          </p:nvPr>
        </p:nvSpPr>
        <p:spPr/>
        <p:txBody>
          <a:bodyPr>
            <a:noAutofit/>
          </a:bodyPr>
          <a:p>
            <a:r>
              <a:rPr b="1" dirty="0" sz="3600" lang="en-US"/>
              <a:t>CHALLENGES IN CONTENT CREATION AND CURATION</a:t>
            </a:r>
          </a:p>
        </p:txBody>
      </p:sp>
      <p:sp>
        <p:nvSpPr>
          <p:cNvPr id="1048685" name="Content Placeholder 2"/>
          <p:cNvSpPr>
            <a:spLocks noGrp="1"/>
          </p:cNvSpPr>
          <p:nvPr>
            <p:ph idx="1"/>
          </p:nvPr>
        </p:nvSpPr>
        <p:spPr/>
        <p:txBody>
          <a:bodyPr>
            <a:normAutofit fontScale="96429" lnSpcReduction="20000"/>
          </a:bodyPr>
          <a:p>
            <a:r>
              <a:rPr dirty="0" lang="en-US"/>
              <a:t>Resource Constraints: Overcoming challenges related to time, budget, and personnel for content creation and </a:t>
            </a:r>
            <a:r>
              <a:rPr dirty="0" lang="en-US" err="1"/>
              <a:t>curation</a:t>
            </a:r>
            <a:r>
              <a:rPr dirty="0" lang="en-US"/>
              <a:t>.</a:t>
            </a:r>
            <a:endParaRPr b="0" dirty="0" lang="en-US"/>
          </a:p>
          <a:p>
            <a:r>
              <a:rPr dirty="0" lang="en-US"/>
              <a:t> Keeping Up with Trends: Staying up-to-date with industry trends and customer preferences to deliver fresh and engaging content.</a:t>
            </a:r>
            <a:endParaRPr b="0" dirty="0" lang="en-US"/>
          </a:p>
          <a:p>
            <a:r>
              <a:rPr dirty="0" lang="en-US"/>
              <a:t> Content Consistency: Ensuring consistent quality and messaging across various content pieces and channels.</a:t>
            </a:r>
            <a:endParaRPr b="0" dirty="0" lang="en-US"/>
          </a:p>
          <a:p>
            <a:r>
              <a:rPr dirty="0" lang="en-US"/>
              <a:t> Content Distribution: Overcoming challenges related to reaching the target audience effectively through various distribution channels.</a:t>
            </a:r>
            <a:endParaRPr b="0" dirty="0" lang="en-US"/>
          </a:p>
          <a:p>
            <a:pPr>
              <a:buNone/>
            </a:pPr>
            <a:endParaRPr dirty="0"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06" name=""/>
        <p:cNvGrpSpPr/>
        <p:nvPr/>
      </p:nvGrpSpPr>
      <p:grpSpPr>
        <a:xfrm>
          <a:off x="0" y="0"/>
          <a:ext cx="0" cy="0"/>
          <a:chOff x="0" y="0"/>
          <a:chExt cx="0" cy="0"/>
        </a:xfrm>
      </p:grpSpPr>
      <p:sp>
        <p:nvSpPr>
          <p:cNvPr id="1048686" name="Title 1"/>
          <p:cNvSpPr>
            <a:spLocks noGrp="1"/>
          </p:cNvSpPr>
          <p:nvPr>
            <p:ph type="title"/>
          </p:nvPr>
        </p:nvSpPr>
        <p:spPr/>
        <p:txBody>
          <a:bodyPr/>
          <a:p>
            <a:r>
              <a:rPr b="1" dirty="0" lang="en-US"/>
              <a:t>LESSONS LEARNED</a:t>
            </a:r>
          </a:p>
        </p:txBody>
      </p:sp>
      <p:sp>
        <p:nvSpPr>
          <p:cNvPr id="1048687" name="Content Placeholder 2"/>
          <p:cNvSpPr>
            <a:spLocks noGrp="1"/>
          </p:cNvSpPr>
          <p:nvPr>
            <p:ph idx="1"/>
          </p:nvPr>
        </p:nvSpPr>
        <p:spPr/>
        <p:txBody>
          <a:bodyPr>
            <a:normAutofit fontScale="89286" lnSpcReduction="10000"/>
          </a:bodyPr>
          <a:p>
            <a:r>
              <a:rPr dirty="0" lang="en-US"/>
              <a:t> Customer-Centric Approach: Prioritize the needs and preferences of the audience in content creation and </a:t>
            </a:r>
            <a:r>
              <a:rPr dirty="0" lang="en-US" err="1"/>
              <a:t>curation</a:t>
            </a:r>
            <a:r>
              <a:rPr dirty="0" lang="en-US"/>
              <a:t>.</a:t>
            </a:r>
            <a:endParaRPr b="0" dirty="0" lang="en-US"/>
          </a:p>
          <a:p>
            <a:r>
              <a:rPr dirty="0" lang="en-US"/>
              <a:t> Agile Content Strategy: Remain adaptable and open to modifications based on audience feedback and market dynamics.</a:t>
            </a:r>
            <a:endParaRPr b="0" dirty="0" lang="en-US"/>
          </a:p>
          <a:p>
            <a:r>
              <a:rPr dirty="0" lang="en-US"/>
              <a:t> Data-Driven Decisions: Utilize data and analytics to make informed content-related decisions and optimize performance.</a:t>
            </a:r>
            <a:endParaRPr b="0" dirty="0" lang="en-US"/>
          </a:p>
          <a:p>
            <a:r>
              <a:rPr dirty="0" lang="en-US"/>
              <a:t> Collaboration and Innovation: Encourage collaboration among marketing, content, and creative teams to foster innovation in content strategies.</a:t>
            </a:r>
            <a:endParaRPr b="0" dirty="0" lang="en-US"/>
          </a:p>
          <a:p>
            <a:endParaRPr dirty="0"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07" name=""/>
        <p:cNvGrpSpPr/>
        <p:nvPr/>
      </p:nvGrpSpPr>
      <p:grpSpPr>
        <a:xfrm>
          <a:off x="0" y="0"/>
          <a:ext cx="0" cy="0"/>
          <a:chOff x="0" y="0"/>
          <a:chExt cx="0" cy="0"/>
        </a:xfrm>
      </p:grpSpPr>
      <p:sp>
        <p:nvSpPr>
          <p:cNvPr id="1048688" name="Title 1"/>
          <p:cNvSpPr>
            <a:spLocks noGrp="1"/>
          </p:cNvSpPr>
          <p:nvPr>
            <p:ph type="title"/>
          </p:nvPr>
        </p:nvSpPr>
        <p:spPr/>
        <p:txBody>
          <a:bodyPr/>
          <a:p>
            <a:r>
              <a:rPr b="1" dirty="0" lang="en-US"/>
              <a:t>CONCLUSION</a:t>
            </a:r>
          </a:p>
        </p:txBody>
      </p:sp>
      <p:sp>
        <p:nvSpPr>
          <p:cNvPr id="1048689" name="Content Placeholder 2"/>
          <p:cNvSpPr>
            <a:spLocks noGrp="1"/>
          </p:cNvSpPr>
          <p:nvPr>
            <p:ph idx="1"/>
          </p:nvPr>
        </p:nvSpPr>
        <p:spPr/>
        <p:txBody>
          <a:bodyPr>
            <a:normAutofit/>
          </a:bodyPr>
          <a:p>
            <a:r>
              <a:rPr dirty="0" lang="en-US"/>
              <a:t>Summarize the key takeaways from the presentation.</a:t>
            </a:r>
            <a:endParaRPr b="0" dirty="0" lang="en-US"/>
          </a:p>
          <a:p>
            <a:r>
              <a:rPr dirty="0" lang="en-US"/>
              <a:t> Reiterate the importance of content creation and </a:t>
            </a:r>
            <a:r>
              <a:rPr dirty="0" lang="en-US" err="1"/>
              <a:t>curation</a:t>
            </a:r>
            <a:r>
              <a:rPr dirty="0" lang="en-US"/>
              <a:t> in HDFC Bank's digital marketing success.</a:t>
            </a:r>
            <a:endParaRPr b="0" dirty="0" lang="en-US"/>
          </a:p>
          <a:p>
            <a:r>
              <a:rPr dirty="0" lang="en-US"/>
              <a:t> Encourage the implementation of the strategies discussed to enhance customer engagement, loyalty, and brand awareness.</a:t>
            </a:r>
            <a:endParaRPr b="0" dirty="0" lang="en-US"/>
          </a:p>
          <a:p>
            <a:pPr>
              <a:buNone/>
            </a:pPr>
            <a:endParaRPr dirty="0"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08" name=""/>
        <p:cNvGrpSpPr/>
        <p:nvPr/>
      </p:nvGrpSpPr>
      <p:grpSpPr>
        <a:xfrm>
          <a:off x="0" y="0"/>
          <a:ext cx="0" cy="0"/>
          <a:chOff x="0" y="0"/>
          <a:chExt cx="0" cy="0"/>
        </a:xfrm>
      </p:grpSpPr>
      <p:sp>
        <p:nvSpPr>
          <p:cNvPr id="1048690" name="Title 1"/>
          <p:cNvSpPr>
            <a:spLocks noGrp="1"/>
          </p:cNvSpPr>
          <p:nvPr>
            <p:ph type="title"/>
          </p:nvPr>
        </p:nvSpPr>
        <p:spPr/>
        <p:txBody>
          <a:bodyPr/>
          <a:p>
            <a:endParaRPr lang="en-US"/>
          </a:p>
        </p:txBody>
      </p:sp>
      <p:sp>
        <p:nvSpPr>
          <p:cNvPr id="1048691" name="Content Placeholder 2"/>
          <p:cNvSpPr>
            <a:spLocks noGrp="1"/>
          </p:cNvSpPr>
          <p:nvPr>
            <p:ph idx="1"/>
          </p:nvPr>
        </p:nvSpPr>
        <p:spPr/>
        <p:txBody>
          <a:bodyPr/>
          <a:p>
            <a:endParaRPr lang="en-US"/>
          </a:p>
        </p:txBody>
      </p:sp>
      <p:pic>
        <p:nvPicPr>
          <p:cNvPr id="2097167" name="Content Placeholder 13"/>
          <p:cNvPicPr>
            <a:picLocks noChangeAspect="1"/>
          </p:cNvPicPr>
          <p:nvPr/>
        </p:nvPicPr>
        <p:blipFill>
          <a:blip xmlns:r="http://schemas.openxmlformats.org/officeDocument/2006/relationships" r:embed="rId1" cstate="print"/>
          <a:stretch>
            <a:fillRect/>
          </a:stretch>
        </p:blipFill>
        <p:spPr>
          <a:xfrm>
            <a:off x="0" y="0"/>
            <a:ext cx="9144000" cy="6858000"/>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19" name="Title 1"/>
          <p:cNvSpPr>
            <a:spLocks noGrp="1"/>
          </p:cNvSpPr>
          <p:nvPr>
            <p:ph type="title"/>
          </p:nvPr>
        </p:nvSpPr>
        <p:spPr>
          <a:xfrm>
            <a:off x="457200" y="762000"/>
            <a:ext cx="8229600" cy="1066800"/>
          </a:xfrm>
        </p:spPr>
        <p:txBody>
          <a:bodyPr/>
          <a:p>
            <a:r>
              <a:rPr b="1" dirty="0" lang="en-US"/>
              <a:t>BRAND STUDY</a:t>
            </a:r>
          </a:p>
        </p:txBody>
      </p:sp>
      <p:sp>
        <p:nvSpPr>
          <p:cNvPr id="1048620" name="Content Placeholder 2"/>
          <p:cNvSpPr>
            <a:spLocks noGrp="1"/>
          </p:cNvSpPr>
          <p:nvPr>
            <p:ph idx="1"/>
          </p:nvPr>
        </p:nvSpPr>
        <p:spPr>
          <a:xfrm>
            <a:off x="457200" y="1905000"/>
            <a:ext cx="8229600" cy="4325112"/>
          </a:xfrm>
        </p:spPr>
        <p:txBody>
          <a:bodyPr>
            <a:noAutofit/>
          </a:bodyPr>
          <a:p>
            <a:r>
              <a:rPr dirty="0" sz="2800" lang="en-US"/>
              <a:t>Vision: To be the most preferred and globally admired financial services provider.</a:t>
            </a:r>
            <a:endParaRPr b="0" dirty="0" sz="2800" lang="en-US"/>
          </a:p>
          <a:p>
            <a:r>
              <a:rPr dirty="0" sz="2800" lang="en-US"/>
              <a:t> Mission: To be the best provider of financial services for creating lasting customer value and shareholder wealth.</a:t>
            </a:r>
            <a:r>
              <a:rPr dirty="0" sz="1800" i="1" lang="en-IN">
                <a:effectLst/>
                <a:latin typeface="Helvetica" pitchFamily="2" charset="0"/>
              </a:rPr>
              <a:t> </a:t>
            </a:r>
            <a:endParaRPr b="0" dirty="0" sz="2800" lang="en-US"/>
          </a:p>
          <a:p>
            <a:r>
              <a:rPr dirty="0" sz="2800" lang="en-US"/>
              <a:t> Brand Values: Trust, Transparency, Innovation, Customer Centricity.</a:t>
            </a:r>
            <a:endParaRPr b="0" dirty="0" sz="2800" lang="en-US"/>
          </a:p>
          <a:p>
            <a:r>
              <a:rPr dirty="0" sz="2800" lang="en-US"/>
              <a:t> Unique Selling Proposition (USP): Seamless Digital Banking Experience, Wide Range of Products, and Award-Winning Customer Service.</a:t>
            </a:r>
            <a:endParaRPr b="0" dirty="0" sz="2800" lang="en-US"/>
          </a:p>
          <a:p>
            <a:pPr>
              <a:buNone/>
            </a:pPr>
            <a:br>
              <a:rPr dirty="0" sz="2400" lang="en-US"/>
            </a:br>
            <a:endParaRPr dirty="0" sz="2400" lang="en-US"/>
          </a:p>
        </p:txBody>
      </p:sp>
      <p:pic>
        <p:nvPicPr>
          <p:cNvPr id="2097154" name="Picture 2" descr="HDFC business loan for traders - BIZopedia"/>
          <p:cNvPicPr>
            <a:picLocks noChangeAspect="1" noChangeArrowheads="1"/>
          </p:cNvPicPr>
          <p:nvPr/>
        </p:nvPicPr>
        <p:blipFill>
          <a:blip xmlns:r="http://schemas.openxmlformats.org/officeDocument/2006/relationships" r:embed="rId1"/>
          <a:srcRect/>
          <a:stretch>
            <a:fillRect/>
          </a:stretch>
        </p:blipFill>
        <p:spPr bwMode="auto">
          <a:xfrm>
            <a:off x="3886200" y="706582"/>
            <a:ext cx="1019175" cy="1296095"/>
          </a:xfrm>
          <a:prstGeom prst="rect"/>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7" name=""/>
        <p:cNvGrpSpPr/>
        <p:nvPr/>
      </p:nvGrpSpPr>
      <p:grpSpPr>
        <a:xfrm>
          <a:off x="0" y="0"/>
          <a:ext cx="0" cy="0"/>
          <a:chOff x="0" y="0"/>
          <a:chExt cx="0" cy="0"/>
        </a:xfrm>
      </p:grpSpPr>
      <p:sp>
        <p:nvSpPr>
          <p:cNvPr id="1048621" name="Title 1"/>
          <p:cNvSpPr>
            <a:spLocks noGrp="1"/>
          </p:cNvSpPr>
          <p:nvPr>
            <p:ph type="title"/>
          </p:nvPr>
        </p:nvSpPr>
        <p:spPr/>
        <p:txBody>
          <a:bodyPr/>
          <a:p>
            <a:r>
              <a:rPr b="1" dirty="0" lang="en-US"/>
              <a:t>COMPETITOR ANALYSIS</a:t>
            </a:r>
          </a:p>
        </p:txBody>
      </p:sp>
      <p:sp>
        <p:nvSpPr>
          <p:cNvPr id="1048622" name="Content Placeholder 2"/>
          <p:cNvSpPr>
            <a:spLocks noGrp="1"/>
          </p:cNvSpPr>
          <p:nvPr>
            <p:ph idx="1"/>
          </p:nvPr>
        </p:nvSpPr>
        <p:spPr/>
        <p:txBody>
          <a:bodyPr>
            <a:normAutofit fontScale="96429" lnSpcReduction="10000"/>
          </a:bodyPr>
          <a:p>
            <a:r>
              <a:rPr dirty="0" lang="en-US"/>
              <a:t>Main Competitors: State Bank of India, ICICI Bank, Axis Bank, </a:t>
            </a:r>
            <a:r>
              <a:rPr dirty="0" lang="en-US" err="1"/>
              <a:t>Kotak</a:t>
            </a:r>
            <a:r>
              <a:rPr dirty="0" lang="en-US"/>
              <a:t> Mahindra Bank, and others.</a:t>
            </a:r>
            <a:endParaRPr b="0" dirty="0" lang="en-US"/>
          </a:p>
          <a:p>
            <a:r>
              <a:rPr dirty="0" lang="en-US"/>
              <a:t> Points of Differentiation: Highlight HDFC Bank's strengths compared to competitors, such as a more user-friendly mobile app, personalized product offerings, and a larger network of ATMs and branches.</a:t>
            </a:r>
            <a:endParaRPr b="0" dirty="0" lang="en-US"/>
          </a:p>
          <a:p>
            <a:r>
              <a:rPr dirty="0" lang="en-US"/>
              <a:t> Market Share: Present HDFC Bank's market share in the</a:t>
            </a:r>
            <a:endParaRPr b="0" dirty="0" lang="en-US"/>
          </a:p>
          <a:p>
            <a:endParaRPr dirty="0"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623" name="Title 1"/>
          <p:cNvSpPr>
            <a:spLocks noGrp="1"/>
          </p:cNvSpPr>
          <p:nvPr>
            <p:ph type="title"/>
          </p:nvPr>
        </p:nvSpPr>
        <p:spPr/>
        <p:txBody>
          <a:bodyPr/>
          <a:p>
            <a:r>
              <a:rPr b="1" dirty="0" lang="en-US"/>
              <a:t>BUYER/AUDIENCE PERSONA</a:t>
            </a:r>
          </a:p>
        </p:txBody>
      </p:sp>
      <p:sp>
        <p:nvSpPr>
          <p:cNvPr id="1048624" name="Content Placeholder 2"/>
          <p:cNvSpPr>
            <a:spLocks noGrp="1"/>
          </p:cNvSpPr>
          <p:nvPr>
            <p:ph idx="1"/>
          </p:nvPr>
        </p:nvSpPr>
        <p:spPr/>
        <p:txBody>
          <a:bodyPr>
            <a:normAutofit/>
          </a:bodyPr>
          <a:p>
            <a:r>
              <a:rPr dirty="0" sz="1800" lang="en-US"/>
              <a:t>Demographics: Age, Gender, Location, Income Level.</a:t>
            </a:r>
            <a:endParaRPr b="0" dirty="0" sz="1800" lang="en-US"/>
          </a:p>
          <a:p>
            <a:r>
              <a:rPr dirty="0" sz="1800" lang="en-US"/>
              <a:t> Behavior: Tech-savvy, Prefer Convenience, Regular Internet Users.</a:t>
            </a:r>
            <a:endParaRPr b="0" dirty="0" sz="1800" lang="en-US"/>
          </a:p>
          <a:p>
            <a:r>
              <a:rPr dirty="0" sz="1800" lang="en-US"/>
              <a:t> Needs: Easy Access to Banking Services, Digital Payment Solutions, Personalized Financial Advice.</a:t>
            </a:r>
            <a:endParaRPr b="0" dirty="0" sz="1800" lang="en-US"/>
          </a:p>
          <a:p>
            <a:r>
              <a:rPr dirty="0" sz="1800" lang="en-US"/>
              <a:t> Pain Points: Security Concerns, Complex Banking Processes, Lack of Transparency</a:t>
            </a:r>
            <a:r>
              <a:rPr dirty="0" lang="en-US"/>
              <a:t>.</a:t>
            </a:r>
            <a:endParaRPr b="0" dirty="0" lang="en-US"/>
          </a:p>
          <a:p>
            <a:pPr>
              <a:buNone/>
            </a:pPr>
            <a:endParaRPr dirty="0" lang="en-US"/>
          </a:p>
        </p:txBody>
      </p:sp>
      <p:pic>
        <p:nvPicPr>
          <p:cNvPr id="2097155" name="Picture 3"/>
          <p:cNvPicPr>
            <a:picLocks noChangeAspect="1"/>
          </p:cNvPicPr>
          <p:nvPr/>
        </p:nvPicPr>
        <p:blipFill>
          <a:blip xmlns:r="http://schemas.openxmlformats.org/officeDocument/2006/relationships" r:embed="rId1"/>
          <a:stretch>
            <a:fillRect/>
          </a:stretch>
        </p:blipFill>
        <p:spPr>
          <a:xfrm>
            <a:off x="4724400" y="3868170"/>
            <a:ext cx="3581400" cy="2989830"/>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25" name="Title 1"/>
          <p:cNvSpPr>
            <a:spLocks noGrp="1"/>
          </p:cNvSpPr>
          <p:nvPr>
            <p:ph type="title"/>
          </p:nvPr>
        </p:nvSpPr>
        <p:spPr/>
        <p:txBody>
          <a:bodyPr>
            <a:normAutofit/>
          </a:bodyPr>
          <a:p>
            <a:r>
              <a:rPr b="1" dirty="0" lang="en-US"/>
              <a:t>DIGITAL MARKETING STRATEGY</a:t>
            </a:r>
          </a:p>
        </p:txBody>
      </p:sp>
      <p:sp>
        <p:nvSpPr>
          <p:cNvPr id="1048626" name="Content Placeholder 2"/>
          <p:cNvSpPr>
            <a:spLocks noGrp="1"/>
          </p:cNvSpPr>
          <p:nvPr>
            <p:ph idx="1"/>
          </p:nvPr>
        </p:nvSpPr>
        <p:spPr/>
        <p:txBody>
          <a:bodyPr>
            <a:normAutofit fontScale="89286" lnSpcReduction="20000"/>
          </a:bodyPr>
          <a:p>
            <a:r>
              <a:rPr dirty="0" lang="en-US"/>
              <a:t>Targeting: Focus on tech-savvy individuals aged 25-40 in urban and semi-urban areas.</a:t>
            </a:r>
            <a:endParaRPr b="0" dirty="0" lang="en-US"/>
          </a:p>
          <a:p>
            <a:r>
              <a:rPr dirty="0" lang="en-US"/>
              <a:t> Channels: Utilize Social Media (</a:t>
            </a:r>
            <a:r>
              <a:rPr dirty="0" lang="en-US" err="1"/>
              <a:t>Facebook</a:t>
            </a:r>
            <a:r>
              <a:rPr dirty="0" lang="en-US"/>
              <a:t>, </a:t>
            </a:r>
            <a:r>
              <a:rPr dirty="0" lang="en-US" err="1"/>
              <a:t>Instagram</a:t>
            </a:r>
            <a:r>
              <a:rPr dirty="0" lang="en-US"/>
              <a:t>, Twitter) for engagement and brand awareness. Email marketing for personalized offers and updates. Google Ads for reaching potential customers actively searching for banking services.</a:t>
            </a:r>
            <a:endParaRPr b="0" dirty="0" lang="en-US"/>
          </a:p>
          <a:p>
            <a:r>
              <a:rPr dirty="0" lang="en-US"/>
              <a:t> Content Strategy: Create informative and engaging content on financial planning, investment tips, and the benefits of digital banking.</a:t>
            </a:r>
            <a:endParaRPr b="0" dirty="0" lang="en-US"/>
          </a:p>
          <a:p>
            <a:r>
              <a:rPr dirty="0" lang="en-US"/>
              <a:t> Measurement: Track website traffic, engagement, conversion rates, and customer feedback to measure the success of the digital marketing campaigns.</a:t>
            </a:r>
            <a:endParaRPr b="0" dirty="0" lang="en-US"/>
          </a:p>
          <a:p>
            <a:pPr>
              <a:buNone/>
            </a:pPr>
            <a:endParaRPr dirty="0"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p:sp>
        <p:nvSpPr>
          <p:cNvPr id="1048627" name="Title 1"/>
          <p:cNvSpPr>
            <a:spLocks noGrp="1"/>
          </p:cNvSpPr>
          <p:nvPr>
            <p:ph type="ctrTitle"/>
          </p:nvPr>
        </p:nvSpPr>
        <p:spPr>
          <a:xfrm>
            <a:off x="457200" y="2667000"/>
            <a:ext cx="8458200" cy="1470025"/>
          </a:xfrm>
        </p:spPr>
        <p:txBody>
          <a:bodyPr>
            <a:noAutofit/>
          </a:bodyPr>
          <a:p>
            <a:r>
              <a:rPr b="1" dirty="0" sz="4000" lang="en-US"/>
              <a:t>PART-2</a:t>
            </a:r>
            <a:br>
              <a:rPr b="1" dirty="0" sz="4000" lang="en-US"/>
            </a:br>
            <a:r>
              <a:rPr b="1" dirty="0" sz="4000" lang="en-US"/>
              <a:t>SEO AND KEYWORD RESEARCH</a:t>
            </a:r>
            <a:br>
              <a:rPr b="1" dirty="0" sz="4000" lang="en-US"/>
            </a:br>
            <a:endParaRPr b="1" dirty="0" sz="4000" lang="en-US"/>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Urban">
      <a:dk1>
        <a:sysClr lastClr="000000" val="windowText"/>
      </a:dk1>
      <a:lt1>
        <a:sysClr lastClr="FFFFFF" val="window"/>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r="5400000" dist="25400" rotWithShape="0">
              <a:srgbClr val="000000">
                <a:alpha val="40000"/>
              </a:srgbClr>
            </a:outerShdw>
          </a:effectLst>
        </a:effectStyle>
        <a:effectStyle>
          <a:effectLst>
            <a:outerShdw blurRad="50800" dir="5400000" dist="25400" rotWithShape="0">
              <a:srgbClr val="000000">
                <a:alpha val="45000"/>
              </a:srgbClr>
            </a:outerShdw>
          </a:effectLst>
        </a:effectStyle>
        <a:effectStyle>
          <a:effectLst>
            <a:outerShdw blurRad="50800" dir="5400000" dist="25400" rotWithShape="0">
              <a:srgbClr val="000000">
                <a:alpha val="45000"/>
              </a:srgbClr>
            </a:outerShdw>
          </a:effectLst>
          <a:scene3d>
            <a:camera prst="orthographicFront" fov="0">
              <a:rot lat="0" lon="0" rev="0"/>
            </a:camera>
            <a:lightRig dir="t" rig="fla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shade val="30000"/>
                <a:satMod val="175000"/>
              </a:schemeClr>
            </a:gs>
            <a:gs pos="60000">
              <a:schemeClr val="phClr">
                <a:shade val="38000"/>
                <a:satMod val="175000"/>
              </a:schemeClr>
            </a:gs>
            <a:gs pos="100000">
              <a:schemeClr val="phClr">
                <a:tint val="80000"/>
                <a:satMod val="250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algn="tl" flip="none" sx="80000" sy="80000" tx="0" ty="0"/>
        </a:blip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Macintosh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HDFC PRESENTATION PART-1</dc:title>
  <dc:creator>HP</dc:creator>
  <cp:lastModifiedBy>premvivekchowdary02@gmail.com</cp:lastModifiedBy>
  <dcterms:created xsi:type="dcterms:W3CDTF">2023-07-26T00:00:32Z</dcterms:created>
  <dcterms:modified xsi:type="dcterms:W3CDTF">2023-08-03T12:07:07Z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7af85fd24cfd40d686d62e528a6ae4ee</vt:lpwstr>
  </property>
</Properties>
</file>